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56" r:id="rId2"/>
    <p:sldId id="258" r:id="rId3"/>
    <p:sldId id="257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8" r:id="rId12"/>
    <p:sldId id="270" r:id="rId13"/>
    <p:sldId id="269" r:id="rId14"/>
    <p:sldId id="267" r:id="rId15"/>
    <p:sldId id="266" r:id="rId16"/>
    <p:sldId id="271" r:id="rId17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>
      <p:cViewPr>
        <p:scale>
          <a:sx n="150" d="100"/>
          <a:sy n="150" d="100"/>
        </p:scale>
        <p:origin x="-2424" y="-4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4">
  <dgm:title val=""/>
  <dgm:desc val=""/>
  <dgm:catLst>
    <dgm:cat type="accent5" pri="11400"/>
  </dgm:catLst>
  <dgm:styleLbl name="node0">
    <dgm:fillClrLst meth="cycle">
      <a:schemeClr val="accent5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5">
        <a:shade val="50000"/>
      </a:schemeClr>
      <a:schemeClr val="accent5">
        <a:tint val="55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5">
        <a:shade val="80000"/>
        <a:alpha val="50000"/>
      </a:schemeClr>
      <a:schemeClr val="accent5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55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2AEBB64-5056-42E4-87E0-1FFDAD16DAE9}" type="doc">
      <dgm:prSet loTypeId="urn:microsoft.com/office/officeart/2008/layout/HorizontalMultiLevelHierarchy" loCatId="hierarchy" qsTypeId="urn:microsoft.com/office/officeart/2005/8/quickstyle/3d3" qsCatId="3D" csTypeId="urn:microsoft.com/office/officeart/2005/8/colors/accent5_4" csCatId="accent5" phldr="1"/>
      <dgm:spPr/>
      <dgm:t>
        <a:bodyPr/>
        <a:lstStyle/>
        <a:p>
          <a:endParaRPr lang="pl-PL"/>
        </a:p>
      </dgm:t>
    </dgm:pt>
    <dgm:pt modelId="{427D965B-AFB8-42CA-8063-DEE3FF9CB652}">
      <dgm:prSet phldrT="[Tekst]" custT="1"/>
      <dgm:spPr/>
      <dgm:t>
        <a:bodyPr/>
        <a:lstStyle/>
        <a:p>
          <a:r>
            <a:rPr lang="pl-PL" sz="2400" b="1" dirty="0" smtClean="0">
              <a:solidFill>
                <a:srgbClr val="FFFF00"/>
              </a:solidFill>
              <a:effectLst/>
            </a:rPr>
            <a:t>STATKI  POWIETRZNE</a:t>
          </a:r>
          <a:endParaRPr lang="pl-PL" sz="2400" b="1" dirty="0">
            <a:solidFill>
              <a:srgbClr val="FFFF00"/>
            </a:solidFill>
            <a:effectLst/>
          </a:endParaRPr>
        </a:p>
      </dgm:t>
    </dgm:pt>
    <dgm:pt modelId="{F5324A4F-2FEE-45DE-827D-2E6F33BA1898}" type="parTrans" cxnId="{7A89E3E8-FC4E-4A9E-907C-777FDAACDA8F}">
      <dgm:prSet/>
      <dgm:spPr/>
      <dgm:t>
        <a:bodyPr/>
        <a:lstStyle/>
        <a:p>
          <a:endParaRPr lang="pl-PL">
            <a:effectLst/>
          </a:endParaRPr>
        </a:p>
      </dgm:t>
    </dgm:pt>
    <dgm:pt modelId="{10D5A2BB-60A9-4244-802E-97AF90526177}" type="sibTrans" cxnId="{7A89E3E8-FC4E-4A9E-907C-777FDAACDA8F}">
      <dgm:prSet/>
      <dgm:spPr/>
      <dgm:t>
        <a:bodyPr/>
        <a:lstStyle/>
        <a:p>
          <a:endParaRPr lang="pl-PL">
            <a:effectLst/>
          </a:endParaRPr>
        </a:p>
      </dgm:t>
    </dgm:pt>
    <dgm:pt modelId="{049D7F15-6C77-4460-B700-01145ED744E9}">
      <dgm:prSet phldrT="[Tekst]" custT="1"/>
      <dgm:spPr/>
      <dgm:t>
        <a:bodyPr/>
        <a:lstStyle/>
        <a:p>
          <a:r>
            <a:rPr lang="pl-PL" sz="1800" b="1" dirty="0" smtClean="0">
              <a:solidFill>
                <a:srgbClr val="FFFF00"/>
              </a:solidFill>
              <a:effectLst/>
            </a:rPr>
            <a:t>AEROSTATY</a:t>
          </a:r>
        </a:p>
        <a:p>
          <a:r>
            <a:rPr lang="pl-PL" sz="1800" dirty="0" smtClean="0">
              <a:effectLst/>
            </a:rPr>
            <a:t>unoszą się w powietrzu dzięki sile</a:t>
          </a:r>
        </a:p>
        <a:p>
          <a:r>
            <a:rPr lang="pl-PL" sz="1800" dirty="0" smtClean="0">
              <a:effectLst/>
            </a:rPr>
            <a:t>wyporu Archimedesa.</a:t>
          </a:r>
          <a:endParaRPr lang="pl-PL" sz="1800" dirty="0">
            <a:effectLst/>
          </a:endParaRPr>
        </a:p>
      </dgm:t>
    </dgm:pt>
    <dgm:pt modelId="{ED5B1BC9-1C2C-45A7-9212-1EF4504CC6ED}" type="parTrans" cxnId="{EDF84AEF-31DA-4CE0-A3E8-593D3C716C1B}">
      <dgm:prSet/>
      <dgm:spPr/>
      <dgm:t>
        <a:bodyPr/>
        <a:lstStyle/>
        <a:p>
          <a:endParaRPr lang="pl-PL">
            <a:effectLst/>
          </a:endParaRPr>
        </a:p>
      </dgm:t>
    </dgm:pt>
    <dgm:pt modelId="{F6FE3FB2-9F22-40FB-97DC-C36DC80EF065}" type="sibTrans" cxnId="{EDF84AEF-31DA-4CE0-A3E8-593D3C716C1B}">
      <dgm:prSet/>
      <dgm:spPr/>
      <dgm:t>
        <a:bodyPr/>
        <a:lstStyle/>
        <a:p>
          <a:endParaRPr lang="pl-PL">
            <a:effectLst/>
          </a:endParaRPr>
        </a:p>
      </dgm:t>
    </dgm:pt>
    <dgm:pt modelId="{CA5FACFF-3AD6-49A9-8A1E-2DB375DD1C26}">
      <dgm:prSet phldrT="[Tekst]" custT="1"/>
      <dgm:spPr/>
      <dgm:t>
        <a:bodyPr/>
        <a:lstStyle/>
        <a:p>
          <a:r>
            <a:rPr lang="pl-PL" sz="1700" b="1" dirty="0" smtClean="0">
              <a:solidFill>
                <a:srgbClr val="FFFF00"/>
              </a:solidFill>
              <a:effectLst/>
            </a:rPr>
            <a:t>AERODYMY</a:t>
          </a:r>
        </a:p>
        <a:p>
          <a:r>
            <a:rPr lang="pl-PL" sz="1800" dirty="0" smtClean="0">
              <a:effectLst/>
            </a:rPr>
            <a:t>unoszą się w atmosferze poprzez wytworzenie na przeznaczonych</a:t>
          </a:r>
        </a:p>
        <a:p>
          <a:r>
            <a:rPr lang="pl-PL" sz="1800" dirty="0" smtClean="0">
              <a:effectLst/>
            </a:rPr>
            <a:t>do tego powierzchniach siły nośnej</a:t>
          </a:r>
          <a:endParaRPr lang="pl-PL" sz="1800" dirty="0">
            <a:effectLst/>
          </a:endParaRPr>
        </a:p>
      </dgm:t>
    </dgm:pt>
    <dgm:pt modelId="{92D0C698-30FD-47DF-A2F4-5E83B5210454}" type="parTrans" cxnId="{828A769D-CC3E-4778-9BE1-264FFBF496F4}">
      <dgm:prSet/>
      <dgm:spPr/>
      <dgm:t>
        <a:bodyPr/>
        <a:lstStyle/>
        <a:p>
          <a:endParaRPr lang="pl-PL">
            <a:effectLst/>
          </a:endParaRPr>
        </a:p>
      </dgm:t>
    </dgm:pt>
    <dgm:pt modelId="{ED47D2DA-585C-498E-9262-A9A65BA32533}" type="sibTrans" cxnId="{828A769D-CC3E-4778-9BE1-264FFBF496F4}">
      <dgm:prSet/>
      <dgm:spPr/>
      <dgm:t>
        <a:bodyPr/>
        <a:lstStyle/>
        <a:p>
          <a:endParaRPr lang="pl-PL">
            <a:effectLst/>
          </a:endParaRPr>
        </a:p>
      </dgm:t>
    </dgm:pt>
    <dgm:pt modelId="{553D45D9-53C0-43AF-8509-EBDA90C55F7B}" type="pres">
      <dgm:prSet presAssocID="{F2AEBB64-5056-42E4-87E0-1FFDAD16DAE9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7B0E1F75-9914-4991-AE9A-3E736C439F75}" type="pres">
      <dgm:prSet presAssocID="{427D965B-AFB8-42CA-8063-DEE3FF9CB652}" presName="root1" presStyleCnt="0"/>
      <dgm:spPr/>
      <dgm:t>
        <a:bodyPr/>
        <a:lstStyle/>
        <a:p>
          <a:endParaRPr lang="pl-PL"/>
        </a:p>
      </dgm:t>
    </dgm:pt>
    <dgm:pt modelId="{D69E6E7D-74D4-45CA-A5BC-D30166F9EDEC}" type="pres">
      <dgm:prSet presAssocID="{427D965B-AFB8-42CA-8063-DEE3FF9CB652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pl-PL"/>
        </a:p>
      </dgm:t>
    </dgm:pt>
    <dgm:pt modelId="{CFCEB184-F802-4B29-A58C-A20DB2236712}" type="pres">
      <dgm:prSet presAssocID="{427D965B-AFB8-42CA-8063-DEE3FF9CB652}" presName="level2hierChild" presStyleCnt="0"/>
      <dgm:spPr/>
      <dgm:t>
        <a:bodyPr/>
        <a:lstStyle/>
        <a:p>
          <a:endParaRPr lang="pl-PL"/>
        </a:p>
      </dgm:t>
    </dgm:pt>
    <dgm:pt modelId="{0741FBD8-9B51-43E3-A52F-3AB9D5D25927}" type="pres">
      <dgm:prSet presAssocID="{ED5B1BC9-1C2C-45A7-9212-1EF4504CC6ED}" presName="conn2-1" presStyleLbl="parChTrans1D2" presStyleIdx="0" presStyleCnt="2"/>
      <dgm:spPr/>
      <dgm:t>
        <a:bodyPr/>
        <a:lstStyle/>
        <a:p>
          <a:endParaRPr lang="pl-PL"/>
        </a:p>
      </dgm:t>
    </dgm:pt>
    <dgm:pt modelId="{21105693-C3CC-44F5-94B2-A8DCD4DAFFB2}" type="pres">
      <dgm:prSet presAssocID="{ED5B1BC9-1C2C-45A7-9212-1EF4504CC6ED}" presName="connTx" presStyleLbl="parChTrans1D2" presStyleIdx="0" presStyleCnt="2"/>
      <dgm:spPr/>
      <dgm:t>
        <a:bodyPr/>
        <a:lstStyle/>
        <a:p>
          <a:endParaRPr lang="pl-PL"/>
        </a:p>
      </dgm:t>
    </dgm:pt>
    <dgm:pt modelId="{D9FC90FD-A5B1-45D2-BB84-D8F861A578BA}" type="pres">
      <dgm:prSet presAssocID="{049D7F15-6C77-4460-B700-01145ED744E9}" presName="root2" presStyleCnt="0"/>
      <dgm:spPr/>
      <dgm:t>
        <a:bodyPr/>
        <a:lstStyle/>
        <a:p>
          <a:endParaRPr lang="pl-PL"/>
        </a:p>
      </dgm:t>
    </dgm:pt>
    <dgm:pt modelId="{07FE43B6-011D-4131-92C2-BABF2024407C}" type="pres">
      <dgm:prSet presAssocID="{049D7F15-6C77-4460-B700-01145ED744E9}" presName="LevelTwoTextNode" presStyleLbl="node2" presStyleIdx="0" presStyleCnt="2" custScaleX="146664" custScaleY="177503">
        <dgm:presLayoutVars>
          <dgm:chPref val="3"/>
        </dgm:presLayoutVars>
      </dgm:prSet>
      <dgm:spPr/>
      <dgm:t>
        <a:bodyPr/>
        <a:lstStyle/>
        <a:p>
          <a:endParaRPr lang="pl-PL"/>
        </a:p>
      </dgm:t>
    </dgm:pt>
    <dgm:pt modelId="{C172BC8C-C10D-44E7-B7B5-E681749FBA92}" type="pres">
      <dgm:prSet presAssocID="{049D7F15-6C77-4460-B700-01145ED744E9}" presName="level3hierChild" presStyleCnt="0"/>
      <dgm:spPr/>
      <dgm:t>
        <a:bodyPr/>
        <a:lstStyle/>
        <a:p>
          <a:endParaRPr lang="pl-PL"/>
        </a:p>
      </dgm:t>
    </dgm:pt>
    <dgm:pt modelId="{81BDAE9D-A476-405A-938C-3F803DE6F598}" type="pres">
      <dgm:prSet presAssocID="{92D0C698-30FD-47DF-A2F4-5E83B5210454}" presName="conn2-1" presStyleLbl="parChTrans1D2" presStyleIdx="1" presStyleCnt="2"/>
      <dgm:spPr/>
      <dgm:t>
        <a:bodyPr/>
        <a:lstStyle/>
        <a:p>
          <a:endParaRPr lang="pl-PL"/>
        </a:p>
      </dgm:t>
    </dgm:pt>
    <dgm:pt modelId="{E5E8320E-1A8D-47A0-ACC5-9A797218D8DD}" type="pres">
      <dgm:prSet presAssocID="{92D0C698-30FD-47DF-A2F4-5E83B5210454}" presName="connTx" presStyleLbl="parChTrans1D2" presStyleIdx="1" presStyleCnt="2"/>
      <dgm:spPr/>
      <dgm:t>
        <a:bodyPr/>
        <a:lstStyle/>
        <a:p>
          <a:endParaRPr lang="pl-PL"/>
        </a:p>
      </dgm:t>
    </dgm:pt>
    <dgm:pt modelId="{92B083B8-764C-48C8-9A25-FE9FF7720067}" type="pres">
      <dgm:prSet presAssocID="{CA5FACFF-3AD6-49A9-8A1E-2DB375DD1C26}" presName="root2" presStyleCnt="0"/>
      <dgm:spPr/>
      <dgm:t>
        <a:bodyPr/>
        <a:lstStyle/>
        <a:p>
          <a:endParaRPr lang="pl-PL"/>
        </a:p>
      </dgm:t>
    </dgm:pt>
    <dgm:pt modelId="{E838597D-BDAD-4E3B-8355-EB71BA8BAC74}" type="pres">
      <dgm:prSet presAssocID="{CA5FACFF-3AD6-49A9-8A1E-2DB375DD1C26}" presName="LevelTwoTextNode" presStyleLbl="node2" presStyleIdx="1" presStyleCnt="2" custScaleX="146664" custScaleY="177503">
        <dgm:presLayoutVars>
          <dgm:chPref val="3"/>
        </dgm:presLayoutVars>
      </dgm:prSet>
      <dgm:spPr/>
      <dgm:t>
        <a:bodyPr/>
        <a:lstStyle/>
        <a:p>
          <a:endParaRPr lang="pl-PL"/>
        </a:p>
      </dgm:t>
    </dgm:pt>
    <dgm:pt modelId="{70CFA9A3-6EB3-463C-BAA1-4500725DD6E7}" type="pres">
      <dgm:prSet presAssocID="{CA5FACFF-3AD6-49A9-8A1E-2DB375DD1C26}" presName="level3hierChild" presStyleCnt="0"/>
      <dgm:spPr/>
      <dgm:t>
        <a:bodyPr/>
        <a:lstStyle/>
        <a:p>
          <a:endParaRPr lang="pl-PL"/>
        </a:p>
      </dgm:t>
    </dgm:pt>
  </dgm:ptLst>
  <dgm:cxnLst>
    <dgm:cxn modelId="{EDF84AEF-31DA-4CE0-A3E8-593D3C716C1B}" srcId="{427D965B-AFB8-42CA-8063-DEE3FF9CB652}" destId="{049D7F15-6C77-4460-B700-01145ED744E9}" srcOrd="0" destOrd="0" parTransId="{ED5B1BC9-1C2C-45A7-9212-1EF4504CC6ED}" sibTransId="{F6FE3FB2-9F22-40FB-97DC-C36DC80EF065}"/>
    <dgm:cxn modelId="{0F2BEFB7-1279-48FD-B2BC-EC845EBC4069}" type="presOf" srcId="{ED5B1BC9-1C2C-45A7-9212-1EF4504CC6ED}" destId="{0741FBD8-9B51-43E3-A52F-3AB9D5D25927}" srcOrd="0" destOrd="0" presId="urn:microsoft.com/office/officeart/2008/layout/HorizontalMultiLevelHierarchy"/>
    <dgm:cxn modelId="{612D30ED-0D3D-46E5-9756-52E3987B6C1A}" type="presOf" srcId="{427D965B-AFB8-42CA-8063-DEE3FF9CB652}" destId="{D69E6E7D-74D4-45CA-A5BC-D30166F9EDEC}" srcOrd="0" destOrd="0" presId="urn:microsoft.com/office/officeart/2008/layout/HorizontalMultiLevelHierarchy"/>
    <dgm:cxn modelId="{12C51340-B158-4229-A0E3-7ECCFF4F93DF}" type="presOf" srcId="{ED5B1BC9-1C2C-45A7-9212-1EF4504CC6ED}" destId="{21105693-C3CC-44F5-94B2-A8DCD4DAFFB2}" srcOrd="1" destOrd="0" presId="urn:microsoft.com/office/officeart/2008/layout/HorizontalMultiLevelHierarchy"/>
    <dgm:cxn modelId="{2E0E8603-5496-444F-B601-0645BCC8EDA9}" type="presOf" srcId="{92D0C698-30FD-47DF-A2F4-5E83B5210454}" destId="{E5E8320E-1A8D-47A0-ACC5-9A797218D8DD}" srcOrd="1" destOrd="0" presId="urn:microsoft.com/office/officeart/2008/layout/HorizontalMultiLevelHierarchy"/>
    <dgm:cxn modelId="{828A769D-CC3E-4778-9BE1-264FFBF496F4}" srcId="{427D965B-AFB8-42CA-8063-DEE3FF9CB652}" destId="{CA5FACFF-3AD6-49A9-8A1E-2DB375DD1C26}" srcOrd="1" destOrd="0" parTransId="{92D0C698-30FD-47DF-A2F4-5E83B5210454}" sibTransId="{ED47D2DA-585C-498E-9262-A9A65BA32533}"/>
    <dgm:cxn modelId="{3F34AFFB-9958-40B1-92F1-869391A9C867}" type="presOf" srcId="{F2AEBB64-5056-42E4-87E0-1FFDAD16DAE9}" destId="{553D45D9-53C0-43AF-8509-EBDA90C55F7B}" srcOrd="0" destOrd="0" presId="urn:microsoft.com/office/officeart/2008/layout/HorizontalMultiLevelHierarchy"/>
    <dgm:cxn modelId="{D9E66A4C-6008-4A83-BB50-0EED79749B14}" type="presOf" srcId="{049D7F15-6C77-4460-B700-01145ED744E9}" destId="{07FE43B6-011D-4131-92C2-BABF2024407C}" srcOrd="0" destOrd="0" presId="urn:microsoft.com/office/officeart/2008/layout/HorizontalMultiLevelHierarchy"/>
    <dgm:cxn modelId="{39B8309B-0DC0-458A-99FF-332457A4A3C5}" type="presOf" srcId="{CA5FACFF-3AD6-49A9-8A1E-2DB375DD1C26}" destId="{E838597D-BDAD-4E3B-8355-EB71BA8BAC74}" srcOrd="0" destOrd="0" presId="urn:microsoft.com/office/officeart/2008/layout/HorizontalMultiLevelHierarchy"/>
    <dgm:cxn modelId="{7A89E3E8-FC4E-4A9E-907C-777FDAACDA8F}" srcId="{F2AEBB64-5056-42E4-87E0-1FFDAD16DAE9}" destId="{427D965B-AFB8-42CA-8063-DEE3FF9CB652}" srcOrd="0" destOrd="0" parTransId="{F5324A4F-2FEE-45DE-827D-2E6F33BA1898}" sibTransId="{10D5A2BB-60A9-4244-802E-97AF90526177}"/>
    <dgm:cxn modelId="{0ADABA5F-2F96-47D6-96EF-7744383A606C}" type="presOf" srcId="{92D0C698-30FD-47DF-A2F4-5E83B5210454}" destId="{81BDAE9D-A476-405A-938C-3F803DE6F598}" srcOrd="0" destOrd="0" presId="urn:microsoft.com/office/officeart/2008/layout/HorizontalMultiLevelHierarchy"/>
    <dgm:cxn modelId="{BB6DFD8F-2AA6-4F5F-8372-1F9C8E80D8A6}" type="presParOf" srcId="{553D45D9-53C0-43AF-8509-EBDA90C55F7B}" destId="{7B0E1F75-9914-4991-AE9A-3E736C439F75}" srcOrd="0" destOrd="0" presId="urn:microsoft.com/office/officeart/2008/layout/HorizontalMultiLevelHierarchy"/>
    <dgm:cxn modelId="{E4644B0D-EDD2-469D-B0AA-885632EACD34}" type="presParOf" srcId="{7B0E1F75-9914-4991-AE9A-3E736C439F75}" destId="{D69E6E7D-74D4-45CA-A5BC-D30166F9EDEC}" srcOrd="0" destOrd="0" presId="urn:microsoft.com/office/officeart/2008/layout/HorizontalMultiLevelHierarchy"/>
    <dgm:cxn modelId="{3D029928-D2B9-4B89-823E-C7D88149BBA0}" type="presParOf" srcId="{7B0E1F75-9914-4991-AE9A-3E736C439F75}" destId="{CFCEB184-F802-4B29-A58C-A20DB2236712}" srcOrd="1" destOrd="0" presId="urn:microsoft.com/office/officeart/2008/layout/HorizontalMultiLevelHierarchy"/>
    <dgm:cxn modelId="{BCEB8A4F-8B94-4051-BEAB-E923A26B92E1}" type="presParOf" srcId="{CFCEB184-F802-4B29-A58C-A20DB2236712}" destId="{0741FBD8-9B51-43E3-A52F-3AB9D5D25927}" srcOrd="0" destOrd="0" presId="urn:microsoft.com/office/officeart/2008/layout/HorizontalMultiLevelHierarchy"/>
    <dgm:cxn modelId="{8BF5BEEF-163A-496D-9B4D-FCF12E9D58B7}" type="presParOf" srcId="{0741FBD8-9B51-43E3-A52F-3AB9D5D25927}" destId="{21105693-C3CC-44F5-94B2-A8DCD4DAFFB2}" srcOrd="0" destOrd="0" presId="urn:microsoft.com/office/officeart/2008/layout/HorizontalMultiLevelHierarchy"/>
    <dgm:cxn modelId="{3DD20908-936A-431A-A796-1B3D13B12462}" type="presParOf" srcId="{CFCEB184-F802-4B29-A58C-A20DB2236712}" destId="{D9FC90FD-A5B1-45D2-BB84-D8F861A578BA}" srcOrd="1" destOrd="0" presId="urn:microsoft.com/office/officeart/2008/layout/HorizontalMultiLevelHierarchy"/>
    <dgm:cxn modelId="{61092083-ADF8-458C-A371-6FE22CF1A246}" type="presParOf" srcId="{D9FC90FD-A5B1-45D2-BB84-D8F861A578BA}" destId="{07FE43B6-011D-4131-92C2-BABF2024407C}" srcOrd="0" destOrd="0" presId="urn:microsoft.com/office/officeart/2008/layout/HorizontalMultiLevelHierarchy"/>
    <dgm:cxn modelId="{A0ED6CC1-F5DF-4B7C-A0E9-306669D0574D}" type="presParOf" srcId="{D9FC90FD-A5B1-45D2-BB84-D8F861A578BA}" destId="{C172BC8C-C10D-44E7-B7B5-E681749FBA92}" srcOrd="1" destOrd="0" presId="urn:microsoft.com/office/officeart/2008/layout/HorizontalMultiLevelHierarchy"/>
    <dgm:cxn modelId="{3776046E-3ABF-4321-A156-202510C57497}" type="presParOf" srcId="{CFCEB184-F802-4B29-A58C-A20DB2236712}" destId="{81BDAE9D-A476-405A-938C-3F803DE6F598}" srcOrd="2" destOrd="0" presId="urn:microsoft.com/office/officeart/2008/layout/HorizontalMultiLevelHierarchy"/>
    <dgm:cxn modelId="{F9A8B890-814E-4E78-A470-716340927061}" type="presParOf" srcId="{81BDAE9D-A476-405A-938C-3F803DE6F598}" destId="{E5E8320E-1A8D-47A0-ACC5-9A797218D8DD}" srcOrd="0" destOrd="0" presId="urn:microsoft.com/office/officeart/2008/layout/HorizontalMultiLevelHierarchy"/>
    <dgm:cxn modelId="{FD8909DA-0B9C-4C85-B0E1-DF7677F9ED79}" type="presParOf" srcId="{CFCEB184-F802-4B29-A58C-A20DB2236712}" destId="{92B083B8-764C-48C8-9A25-FE9FF7720067}" srcOrd="3" destOrd="0" presId="urn:microsoft.com/office/officeart/2008/layout/HorizontalMultiLevelHierarchy"/>
    <dgm:cxn modelId="{A6254737-3B8B-4319-A844-2FB0780AE559}" type="presParOf" srcId="{92B083B8-764C-48C8-9A25-FE9FF7720067}" destId="{E838597D-BDAD-4E3B-8355-EB71BA8BAC74}" srcOrd="0" destOrd="0" presId="urn:microsoft.com/office/officeart/2008/layout/HorizontalMultiLevelHierarchy"/>
    <dgm:cxn modelId="{AF10F880-F5BE-436B-9EA8-F6AB864090D9}" type="presParOf" srcId="{92B083B8-764C-48C8-9A25-FE9FF7720067}" destId="{70CFA9A3-6EB3-463C-BAA1-4500725DD6E7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273897F-4B64-424B-A221-AB7ADE122BB3}" type="doc">
      <dgm:prSet loTypeId="urn:microsoft.com/office/officeart/2005/8/layout/vList6" loCatId="list" qsTypeId="urn:microsoft.com/office/officeart/2005/8/quickstyle/3d1" qsCatId="3D" csTypeId="urn:microsoft.com/office/officeart/2005/8/colors/accent2_5" csCatId="accent2" phldr="1"/>
      <dgm:spPr/>
      <dgm:t>
        <a:bodyPr/>
        <a:lstStyle/>
        <a:p>
          <a:endParaRPr lang="pl-PL"/>
        </a:p>
      </dgm:t>
    </dgm:pt>
    <dgm:pt modelId="{0A98E1CC-8E2B-48E0-845F-04F52F7C0F6E}">
      <dgm:prSet phldrT="[Tekst]"/>
      <dgm:spPr/>
      <dgm:t>
        <a:bodyPr/>
        <a:lstStyle/>
        <a:p>
          <a:r>
            <a:rPr lang="pl-PL" b="1" dirty="0" smtClean="0">
              <a:solidFill>
                <a:schemeClr val="bg1"/>
              </a:solidFill>
              <a:latin typeface="Arial Rounded MT Bold" pitchFamily="34" charset="0"/>
            </a:rPr>
            <a:t>moc</a:t>
          </a:r>
          <a:endParaRPr lang="pl-PL" b="1" dirty="0">
            <a:solidFill>
              <a:schemeClr val="bg1"/>
            </a:solidFill>
            <a:latin typeface="Arial Rounded MT Bold" pitchFamily="34" charset="0"/>
          </a:endParaRPr>
        </a:p>
      </dgm:t>
    </dgm:pt>
    <dgm:pt modelId="{482F3378-D7E1-4776-A7B8-328B2B03C8AE}" type="parTrans" cxnId="{F22821EC-1294-42DA-85FB-6194159B37EB}">
      <dgm:prSet/>
      <dgm:spPr/>
      <dgm:t>
        <a:bodyPr/>
        <a:lstStyle/>
        <a:p>
          <a:endParaRPr lang="pl-PL"/>
        </a:p>
      </dgm:t>
    </dgm:pt>
    <dgm:pt modelId="{D67F7E44-298E-4890-9F4D-9D9227BB96A9}" type="sibTrans" cxnId="{F22821EC-1294-42DA-85FB-6194159B37EB}">
      <dgm:prSet/>
      <dgm:spPr/>
      <dgm:t>
        <a:bodyPr/>
        <a:lstStyle/>
        <a:p>
          <a:endParaRPr lang="pl-PL"/>
        </a:p>
      </dgm:t>
    </dgm:pt>
    <dgm:pt modelId="{23C9D9C3-E3CB-482D-A906-19AABEB6BD3E}">
      <dgm:prSet phldrT="[Tekst]"/>
      <dgm:spPr/>
      <dgm:t>
        <a:bodyPr/>
        <a:lstStyle/>
        <a:p>
          <a:r>
            <a:rPr lang="pl-PL" b="1" dirty="0" smtClean="0"/>
            <a:t>Określona w kilowatach (kW) lub koniach mechanicznych (KM) </a:t>
          </a:r>
          <a:r>
            <a:rPr lang="pl-PL" b="1" i="1" dirty="0" smtClean="0">
              <a:solidFill>
                <a:srgbClr val="FF0000"/>
              </a:solidFill>
            </a:rPr>
            <a:t>1 kW = 1,36 KM</a:t>
          </a:r>
          <a:endParaRPr lang="pl-PL" b="1" dirty="0">
            <a:solidFill>
              <a:srgbClr val="FF0000"/>
            </a:solidFill>
          </a:endParaRPr>
        </a:p>
      </dgm:t>
    </dgm:pt>
    <dgm:pt modelId="{451F14CA-76BF-4471-B7B1-C750B5191FCA}" type="parTrans" cxnId="{4D972009-3E75-494B-BD06-B5B7AFF1E9D5}">
      <dgm:prSet/>
      <dgm:spPr/>
      <dgm:t>
        <a:bodyPr/>
        <a:lstStyle/>
        <a:p>
          <a:endParaRPr lang="pl-PL"/>
        </a:p>
      </dgm:t>
    </dgm:pt>
    <dgm:pt modelId="{57A345EB-4812-4DF8-9B1E-1E28D156A9F0}" type="sibTrans" cxnId="{4D972009-3E75-494B-BD06-B5B7AFF1E9D5}">
      <dgm:prSet/>
      <dgm:spPr/>
      <dgm:t>
        <a:bodyPr/>
        <a:lstStyle/>
        <a:p>
          <a:endParaRPr lang="pl-PL"/>
        </a:p>
      </dgm:t>
    </dgm:pt>
    <dgm:pt modelId="{628A9914-9F40-41F9-983A-05DED2F870BF}">
      <dgm:prSet phldrT="[Tekst]"/>
      <dgm:spPr/>
      <dgm:t>
        <a:bodyPr/>
        <a:lstStyle/>
        <a:p>
          <a:r>
            <a:rPr lang="pl-PL" b="1" dirty="0" smtClean="0">
              <a:solidFill>
                <a:schemeClr val="bg1"/>
              </a:solidFill>
              <a:latin typeface="Arial Rounded MT Bold" pitchFamily="34" charset="0"/>
            </a:rPr>
            <a:t>moment obrotowy</a:t>
          </a:r>
          <a:endParaRPr lang="pl-PL" b="1" dirty="0">
            <a:solidFill>
              <a:schemeClr val="bg1"/>
            </a:solidFill>
            <a:latin typeface="Arial Rounded MT Bold" pitchFamily="34" charset="0"/>
          </a:endParaRPr>
        </a:p>
      </dgm:t>
    </dgm:pt>
    <dgm:pt modelId="{ECD0AA9E-F105-4B28-86B2-3CD77DE36928}" type="parTrans" cxnId="{5A32B4C5-AA5E-46E7-9EB3-63F30F4A55DC}">
      <dgm:prSet/>
      <dgm:spPr/>
      <dgm:t>
        <a:bodyPr/>
        <a:lstStyle/>
        <a:p>
          <a:endParaRPr lang="pl-PL"/>
        </a:p>
      </dgm:t>
    </dgm:pt>
    <dgm:pt modelId="{240651D7-F317-468F-AD9B-1178A0904B55}" type="sibTrans" cxnId="{5A32B4C5-AA5E-46E7-9EB3-63F30F4A55DC}">
      <dgm:prSet/>
      <dgm:spPr/>
      <dgm:t>
        <a:bodyPr/>
        <a:lstStyle/>
        <a:p>
          <a:endParaRPr lang="pl-PL"/>
        </a:p>
      </dgm:t>
    </dgm:pt>
    <dgm:pt modelId="{DFDB48BD-D027-4716-8383-71B8A9F1C11C}">
      <dgm:prSet phldrT="[Tekst]"/>
      <dgm:spPr/>
      <dgm:t>
        <a:bodyPr/>
        <a:lstStyle/>
        <a:p>
          <a:r>
            <a:rPr lang="pl-PL" b="1" dirty="0" smtClean="0"/>
            <a:t>Jest miernikiem zdolności silnika do pokonania oporów przeciwdziałających obracaniu się jego wału przy danej prędkości. </a:t>
          </a:r>
          <a:endParaRPr lang="pl-PL" b="1" dirty="0"/>
        </a:p>
      </dgm:t>
    </dgm:pt>
    <dgm:pt modelId="{E81F6FEB-51DE-4B16-8733-B409841D3695}" type="parTrans" cxnId="{C76F717B-83DC-4D5B-BA5A-C442C675F338}">
      <dgm:prSet/>
      <dgm:spPr/>
      <dgm:t>
        <a:bodyPr/>
        <a:lstStyle/>
        <a:p>
          <a:endParaRPr lang="pl-PL"/>
        </a:p>
      </dgm:t>
    </dgm:pt>
    <dgm:pt modelId="{B35A41F8-542D-41EF-864A-83D3C706BDA1}" type="sibTrans" cxnId="{C76F717B-83DC-4D5B-BA5A-C442C675F338}">
      <dgm:prSet/>
      <dgm:spPr/>
      <dgm:t>
        <a:bodyPr/>
        <a:lstStyle/>
        <a:p>
          <a:endParaRPr lang="pl-PL"/>
        </a:p>
      </dgm:t>
    </dgm:pt>
    <dgm:pt modelId="{243C90F0-7526-46DA-91A7-D12C7C90DB6F}">
      <dgm:prSet phldrT="[Tekst]"/>
      <dgm:spPr/>
      <dgm:t>
        <a:bodyPr/>
        <a:lstStyle/>
        <a:p>
          <a:r>
            <a:rPr lang="pl-PL" b="1" dirty="0" smtClean="0">
              <a:solidFill>
                <a:schemeClr val="bg1"/>
              </a:solidFill>
              <a:latin typeface="Arial Rounded MT Bold" pitchFamily="34" charset="0"/>
            </a:rPr>
            <a:t>Prędkość obrotowa</a:t>
          </a:r>
          <a:endParaRPr lang="pl-PL" b="1" dirty="0">
            <a:solidFill>
              <a:schemeClr val="bg1"/>
            </a:solidFill>
            <a:latin typeface="Arial Rounded MT Bold" pitchFamily="34" charset="0"/>
          </a:endParaRPr>
        </a:p>
      </dgm:t>
    </dgm:pt>
    <dgm:pt modelId="{0F027CB5-EA72-4D73-B299-E022F50DD625}" type="parTrans" cxnId="{2A5DC875-8BEE-4255-8768-8F6EA5322EA4}">
      <dgm:prSet/>
      <dgm:spPr/>
      <dgm:t>
        <a:bodyPr/>
        <a:lstStyle/>
        <a:p>
          <a:endParaRPr lang="pl-PL"/>
        </a:p>
      </dgm:t>
    </dgm:pt>
    <dgm:pt modelId="{77F15993-E0A8-4722-9A82-045A00711B74}" type="sibTrans" cxnId="{2A5DC875-8BEE-4255-8768-8F6EA5322EA4}">
      <dgm:prSet/>
      <dgm:spPr/>
      <dgm:t>
        <a:bodyPr/>
        <a:lstStyle/>
        <a:p>
          <a:endParaRPr lang="pl-PL"/>
        </a:p>
      </dgm:t>
    </dgm:pt>
    <dgm:pt modelId="{3B825D78-EF7D-45CF-9A33-7E35835BA73F}">
      <dgm:prSet/>
      <dgm:spPr/>
      <dgm:t>
        <a:bodyPr/>
        <a:lstStyle/>
        <a:p>
          <a:r>
            <a:rPr lang="pl-PL" b="1" dirty="0" smtClean="0"/>
            <a:t>Oznaczana symbolem n określa ilość obrotów wału korbowego na minutę.</a:t>
          </a:r>
          <a:endParaRPr lang="pl-PL" b="1" dirty="0"/>
        </a:p>
      </dgm:t>
    </dgm:pt>
    <dgm:pt modelId="{5DFBC402-B946-431B-87BC-93719A07E241}" type="parTrans" cxnId="{D03D5429-F8BD-4595-A711-D0672CE77F62}">
      <dgm:prSet/>
      <dgm:spPr/>
      <dgm:t>
        <a:bodyPr/>
        <a:lstStyle/>
        <a:p>
          <a:endParaRPr lang="pl-PL"/>
        </a:p>
      </dgm:t>
    </dgm:pt>
    <dgm:pt modelId="{61CB8487-AF79-4C81-B0E8-B35C8C78CF30}" type="sibTrans" cxnId="{D03D5429-F8BD-4595-A711-D0672CE77F62}">
      <dgm:prSet/>
      <dgm:spPr/>
      <dgm:t>
        <a:bodyPr/>
        <a:lstStyle/>
        <a:p>
          <a:endParaRPr lang="pl-PL"/>
        </a:p>
      </dgm:t>
    </dgm:pt>
    <dgm:pt modelId="{76C9AB56-9100-479C-AC2F-305F1874CFAE}">
      <dgm:prSet/>
      <dgm:spPr/>
      <dgm:t>
        <a:bodyPr/>
        <a:lstStyle/>
        <a:p>
          <a:r>
            <a:rPr lang="pl-PL" b="1" dirty="0" smtClean="0">
              <a:solidFill>
                <a:schemeClr val="bg1"/>
              </a:solidFill>
              <a:latin typeface="Arial Rounded MT Bold" pitchFamily="34" charset="0"/>
            </a:rPr>
            <a:t>sprawność</a:t>
          </a:r>
          <a:endParaRPr lang="pl-PL" b="1" dirty="0">
            <a:solidFill>
              <a:schemeClr val="bg1"/>
            </a:solidFill>
            <a:latin typeface="Arial Rounded MT Bold" pitchFamily="34" charset="0"/>
          </a:endParaRPr>
        </a:p>
      </dgm:t>
    </dgm:pt>
    <dgm:pt modelId="{9740DF21-29DF-41C5-AC1F-2A227410C968}" type="parTrans" cxnId="{6429730C-CDC9-4DF3-9C17-F343FC7E76D9}">
      <dgm:prSet/>
      <dgm:spPr/>
      <dgm:t>
        <a:bodyPr/>
        <a:lstStyle/>
        <a:p>
          <a:endParaRPr lang="pl-PL"/>
        </a:p>
      </dgm:t>
    </dgm:pt>
    <dgm:pt modelId="{0C6F426C-CDF4-42C7-BE4F-18F7C7F922DC}" type="sibTrans" cxnId="{6429730C-CDC9-4DF3-9C17-F343FC7E76D9}">
      <dgm:prSet/>
      <dgm:spPr/>
      <dgm:t>
        <a:bodyPr/>
        <a:lstStyle/>
        <a:p>
          <a:endParaRPr lang="pl-PL"/>
        </a:p>
      </dgm:t>
    </dgm:pt>
    <dgm:pt modelId="{A35CB09B-A01F-445B-A2EF-5E3A3AD32573}">
      <dgm:prSet/>
      <dgm:spPr/>
      <dgm:t>
        <a:bodyPr/>
        <a:lstStyle/>
        <a:p>
          <a:r>
            <a:rPr lang="pl-PL" b="1" dirty="0" smtClean="0"/>
            <a:t>Wyrażana w radianach : </a:t>
          </a:r>
          <a:r>
            <a:rPr lang="pl-PL" b="1" i="1" dirty="0" smtClean="0">
              <a:solidFill>
                <a:srgbClr val="FF0000"/>
              </a:solidFill>
            </a:rPr>
            <a:t>1 rad/s = 377 </a:t>
          </a:r>
          <a:r>
            <a:rPr lang="pl-PL" b="1" i="1" dirty="0" err="1" smtClean="0">
              <a:solidFill>
                <a:srgbClr val="FF0000"/>
              </a:solidFill>
            </a:rPr>
            <a:t>obr</a:t>
          </a:r>
          <a:r>
            <a:rPr lang="pl-PL" b="1" i="1" dirty="0" smtClean="0">
              <a:solidFill>
                <a:srgbClr val="FF0000"/>
              </a:solidFill>
            </a:rPr>
            <a:t>/min</a:t>
          </a:r>
          <a:endParaRPr lang="pl-PL" b="1" dirty="0">
            <a:solidFill>
              <a:srgbClr val="FF0000"/>
            </a:solidFill>
          </a:endParaRPr>
        </a:p>
      </dgm:t>
    </dgm:pt>
    <dgm:pt modelId="{19C81057-A234-46AE-8995-C317104AD0FF}" type="parTrans" cxnId="{227B878A-09FE-4BE4-BF50-27E7351BFF1F}">
      <dgm:prSet/>
      <dgm:spPr/>
      <dgm:t>
        <a:bodyPr/>
        <a:lstStyle/>
        <a:p>
          <a:endParaRPr lang="pl-PL"/>
        </a:p>
      </dgm:t>
    </dgm:pt>
    <dgm:pt modelId="{AF335596-C6B9-4235-8910-D4CBDD2BC0FD}" type="sibTrans" cxnId="{227B878A-09FE-4BE4-BF50-27E7351BFF1F}">
      <dgm:prSet/>
      <dgm:spPr/>
      <dgm:t>
        <a:bodyPr/>
        <a:lstStyle/>
        <a:p>
          <a:endParaRPr lang="pl-PL"/>
        </a:p>
      </dgm:t>
    </dgm:pt>
    <dgm:pt modelId="{CCBC80B4-2117-422C-9316-7AF64057BEAB}">
      <dgm:prSet/>
      <dgm:spPr/>
      <dgm:t>
        <a:bodyPr/>
        <a:lstStyle/>
        <a:p>
          <a:r>
            <a:rPr lang="pl-PL" b="1" dirty="0" smtClean="0"/>
            <a:t>Ilość pracy jaką silnik może przetworzyć na pracę mechaniczną (ruch śmigała , napęd samolotu)</a:t>
          </a:r>
          <a:endParaRPr lang="pl-PL" b="1" dirty="0"/>
        </a:p>
      </dgm:t>
    </dgm:pt>
    <dgm:pt modelId="{8E41BCB6-D650-47AB-B3C9-3CD27C98EEB9}" type="parTrans" cxnId="{743CE688-1888-4BFB-8CFB-72A286A9BDA5}">
      <dgm:prSet/>
      <dgm:spPr/>
      <dgm:t>
        <a:bodyPr/>
        <a:lstStyle/>
        <a:p>
          <a:endParaRPr lang="pl-PL"/>
        </a:p>
      </dgm:t>
    </dgm:pt>
    <dgm:pt modelId="{675088FC-0A84-4551-9848-3E3F67A403F2}" type="sibTrans" cxnId="{743CE688-1888-4BFB-8CFB-72A286A9BDA5}">
      <dgm:prSet/>
      <dgm:spPr/>
      <dgm:t>
        <a:bodyPr/>
        <a:lstStyle/>
        <a:p>
          <a:endParaRPr lang="pl-PL"/>
        </a:p>
      </dgm:t>
    </dgm:pt>
    <dgm:pt modelId="{E0FCB48A-BD66-4176-9960-811681AC37FD}" type="pres">
      <dgm:prSet presAssocID="{C273897F-4B64-424B-A221-AB7ADE122BB3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pl-PL"/>
        </a:p>
      </dgm:t>
    </dgm:pt>
    <dgm:pt modelId="{21EC687A-D1DD-4CD4-B5DE-DAA445AFDAD2}" type="pres">
      <dgm:prSet presAssocID="{0A98E1CC-8E2B-48E0-845F-04F52F7C0F6E}" presName="linNode" presStyleCnt="0"/>
      <dgm:spPr/>
    </dgm:pt>
    <dgm:pt modelId="{2ED28B7E-B3C4-4F22-8601-5561881F2B25}" type="pres">
      <dgm:prSet presAssocID="{0A98E1CC-8E2B-48E0-845F-04F52F7C0F6E}" presName="parentShp" presStyleLbl="node1" presStyleIdx="0" presStyleCnt="4" custScaleX="89815" custLinFactNeighborY="-4834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FCA3EA25-FBF4-4E4E-9024-A03C11E9E03F}" type="pres">
      <dgm:prSet presAssocID="{0A98E1CC-8E2B-48E0-845F-04F52F7C0F6E}" presName="childShp" presStyleLbl="bgAccFollowNode1" presStyleIdx="0" presStyleCnt="4" custLinFactNeighborX="-720" custLinFactNeighborY="-2642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E1521D35-E687-41E6-8926-F4284E84C264}" type="pres">
      <dgm:prSet presAssocID="{D67F7E44-298E-4890-9F4D-9D9227BB96A9}" presName="spacing" presStyleCnt="0"/>
      <dgm:spPr/>
    </dgm:pt>
    <dgm:pt modelId="{706B2E80-6A0E-4A6C-8F6C-3828ED1D3C6D}" type="pres">
      <dgm:prSet presAssocID="{628A9914-9F40-41F9-983A-05DED2F870BF}" presName="linNode" presStyleCnt="0"/>
      <dgm:spPr/>
    </dgm:pt>
    <dgm:pt modelId="{1403452B-200F-4CBD-AC75-BA940A27B4C1}" type="pres">
      <dgm:prSet presAssocID="{628A9914-9F40-41F9-983A-05DED2F870BF}" presName="parentShp" presStyleLbl="node1" presStyleIdx="1" presStyleCnt="4" custScaleX="89815" custLinFactNeighborY="-4834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DB6C82B6-07F6-4803-B3C0-81F312B9A221}" type="pres">
      <dgm:prSet presAssocID="{628A9914-9F40-41F9-983A-05DED2F870BF}" presName="childShp" presStyleLbl="bg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2FC17AE3-9B3F-412F-8CD4-1611DA44E604}" type="pres">
      <dgm:prSet presAssocID="{240651D7-F317-468F-AD9B-1178A0904B55}" presName="spacing" presStyleCnt="0"/>
      <dgm:spPr/>
    </dgm:pt>
    <dgm:pt modelId="{9E89EDB2-ACB4-4E83-B1F1-A262E4E1CE7F}" type="pres">
      <dgm:prSet presAssocID="{243C90F0-7526-46DA-91A7-D12C7C90DB6F}" presName="linNode" presStyleCnt="0"/>
      <dgm:spPr/>
    </dgm:pt>
    <dgm:pt modelId="{AE439F08-6D5F-49F7-AA87-468FE4F713C3}" type="pres">
      <dgm:prSet presAssocID="{243C90F0-7526-46DA-91A7-D12C7C90DB6F}" presName="parentShp" presStyleLbl="node1" presStyleIdx="2" presStyleCnt="4" custScaleX="89815" custLinFactNeighborX="699" custLinFactNeighborY="-2465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715B6BF1-D4E4-47A5-AB78-6D1AFF79DDF5}" type="pres">
      <dgm:prSet presAssocID="{243C90F0-7526-46DA-91A7-D12C7C90DB6F}" presName="childShp" presStyleLbl="bg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61A9BA68-909B-4B87-AAED-BF347AE2EB6D}" type="pres">
      <dgm:prSet presAssocID="{77F15993-E0A8-4722-9A82-045A00711B74}" presName="spacing" presStyleCnt="0"/>
      <dgm:spPr/>
    </dgm:pt>
    <dgm:pt modelId="{7353775E-51F7-4B2F-8529-FAB0BDC92525}" type="pres">
      <dgm:prSet presAssocID="{76C9AB56-9100-479C-AC2F-305F1874CFAE}" presName="linNode" presStyleCnt="0"/>
      <dgm:spPr/>
    </dgm:pt>
    <dgm:pt modelId="{A7AEDEF5-AA5D-4993-B69E-3296854FD771}" type="pres">
      <dgm:prSet presAssocID="{76C9AB56-9100-479C-AC2F-305F1874CFAE}" presName="parentShp" presStyleLbl="node1" presStyleIdx="3" presStyleCnt="4" custScaleX="89815" custLinFactNeighborY="-4834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A1BFE43B-7A82-47FD-8DE6-10503A58E34D}" type="pres">
      <dgm:prSet presAssocID="{76C9AB56-9100-479C-AC2F-305F1874CFAE}" presName="childShp" presStyleLbl="bg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D03D5429-F8BD-4595-A711-D0672CE77F62}" srcId="{243C90F0-7526-46DA-91A7-D12C7C90DB6F}" destId="{3B825D78-EF7D-45CF-9A33-7E35835BA73F}" srcOrd="0" destOrd="0" parTransId="{5DFBC402-B946-431B-87BC-93719A07E241}" sibTransId="{61CB8487-AF79-4C81-B0E8-B35C8C78CF30}"/>
    <dgm:cxn modelId="{227B878A-09FE-4BE4-BF50-27E7351BFF1F}" srcId="{243C90F0-7526-46DA-91A7-D12C7C90DB6F}" destId="{A35CB09B-A01F-445B-A2EF-5E3A3AD32573}" srcOrd="1" destOrd="0" parTransId="{19C81057-A234-46AE-8995-C317104AD0FF}" sibTransId="{AF335596-C6B9-4235-8910-D4CBDD2BC0FD}"/>
    <dgm:cxn modelId="{5A32B4C5-AA5E-46E7-9EB3-63F30F4A55DC}" srcId="{C273897F-4B64-424B-A221-AB7ADE122BB3}" destId="{628A9914-9F40-41F9-983A-05DED2F870BF}" srcOrd="1" destOrd="0" parTransId="{ECD0AA9E-F105-4B28-86B2-3CD77DE36928}" sibTransId="{240651D7-F317-468F-AD9B-1178A0904B55}"/>
    <dgm:cxn modelId="{6429730C-CDC9-4DF3-9C17-F343FC7E76D9}" srcId="{C273897F-4B64-424B-A221-AB7ADE122BB3}" destId="{76C9AB56-9100-479C-AC2F-305F1874CFAE}" srcOrd="3" destOrd="0" parTransId="{9740DF21-29DF-41C5-AC1F-2A227410C968}" sibTransId="{0C6F426C-CDF4-42C7-BE4F-18F7C7F922DC}"/>
    <dgm:cxn modelId="{172F2D5E-1B97-4E89-A35A-E2CA2F5D8885}" type="presOf" srcId="{CCBC80B4-2117-422C-9316-7AF64057BEAB}" destId="{A1BFE43B-7A82-47FD-8DE6-10503A58E34D}" srcOrd="0" destOrd="0" presId="urn:microsoft.com/office/officeart/2005/8/layout/vList6"/>
    <dgm:cxn modelId="{2A5DC875-8BEE-4255-8768-8F6EA5322EA4}" srcId="{C273897F-4B64-424B-A221-AB7ADE122BB3}" destId="{243C90F0-7526-46DA-91A7-D12C7C90DB6F}" srcOrd="2" destOrd="0" parTransId="{0F027CB5-EA72-4D73-B299-E022F50DD625}" sibTransId="{77F15993-E0A8-4722-9A82-045A00711B74}"/>
    <dgm:cxn modelId="{DB90559C-C8D2-4472-B4AB-9DC46C86501A}" type="presOf" srcId="{628A9914-9F40-41F9-983A-05DED2F870BF}" destId="{1403452B-200F-4CBD-AC75-BA940A27B4C1}" srcOrd="0" destOrd="0" presId="urn:microsoft.com/office/officeart/2005/8/layout/vList6"/>
    <dgm:cxn modelId="{F4349526-1DA2-4D84-8BA4-914DF703C77E}" type="presOf" srcId="{DFDB48BD-D027-4716-8383-71B8A9F1C11C}" destId="{DB6C82B6-07F6-4803-B3C0-81F312B9A221}" srcOrd="0" destOrd="0" presId="urn:microsoft.com/office/officeart/2005/8/layout/vList6"/>
    <dgm:cxn modelId="{4D972009-3E75-494B-BD06-B5B7AFF1E9D5}" srcId="{0A98E1CC-8E2B-48E0-845F-04F52F7C0F6E}" destId="{23C9D9C3-E3CB-482D-A906-19AABEB6BD3E}" srcOrd="0" destOrd="0" parTransId="{451F14CA-76BF-4471-B7B1-C750B5191FCA}" sibTransId="{57A345EB-4812-4DF8-9B1E-1E28D156A9F0}"/>
    <dgm:cxn modelId="{B893D323-DF40-4EDF-A921-C6AC54392CD5}" type="presOf" srcId="{23C9D9C3-E3CB-482D-A906-19AABEB6BD3E}" destId="{FCA3EA25-FBF4-4E4E-9024-A03C11E9E03F}" srcOrd="0" destOrd="0" presId="urn:microsoft.com/office/officeart/2005/8/layout/vList6"/>
    <dgm:cxn modelId="{743CE688-1888-4BFB-8CFB-72A286A9BDA5}" srcId="{76C9AB56-9100-479C-AC2F-305F1874CFAE}" destId="{CCBC80B4-2117-422C-9316-7AF64057BEAB}" srcOrd="0" destOrd="0" parTransId="{8E41BCB6-D650-47AB-B3C9-3CD27C98EEB9}" sibTransId="{675088FC-0A84-4551-9848-3E3F67A403F2}"/>
    <dgm:cxn modelId="{ED58A254-46D2-4465-8ED0-6204259B7FDB}" type="presOf" srcId="{0A98E1CC-8E2B-48E0-845F-04F52F7C0F6E}" destId="{2ED28B7E-B3C4-4F22-8601-5561881F2B25}" srcOrd="0" destOrd="0" presId="urn:microsoft.com/office/officeart/2005/8/layout/vList6"/>
    <dgm:cxn modelId="{EB6F1FE6-7B07-4C6B-A55D-EEC59801A37F}" type="presOf" srcId="{C273897F-4B64-424B-A221-AB7ADE122BB3}" destId="{E0FCB48A-BD66-4176-9960-811681AC37FD}" srcOrd="0" destOrd="0" presId="urn:microsoft.com/office/officeart/2005/8/layout/vList6"/>
    <dgm:cxn modelId="{F22821EC-1294-42DA-85FB-6194159B37EB}" srcId="{C273897F-4B64-424B-A221-AB7ADE122BB3}" destId="{0A98E1CC-8E2B-48E0-845F-04F52F7C0F6E}" srcOrd="0" destOrd="0" parTransId="{482F3378-D7E1-4776-A7B8-328B2B03C8AE}" sibTransId="{D67F7E44-298E-4890-9F4D-9D9227BB96A9}"/>
    <dgm:cxn modelId="{C76F717B-83DC-4D5B-BA5A-C442C675F338}" srcId="{628A9914-9F40-41F9-983A-05DED2F870BF}" destId="{DFDB48BD-D027-4716-8383-71B8A9F1C11C}" srcOrd="0" destOrd="0" parTransId="{E81F6FEB-51DE-4B16-8733-B409841D3695}" sibTransId="{B35A41F8-542D-41EF-864A-83D3C706BDA1}"/>
    <dgm:cxn modelId="{D924E876-1672-4DBF-ADA1-9BCD69A06AC8}" type="presOf" srcId="{243C90F0-7526-46DA-91A7-D12C7C90DB6F}" destId="{AE439F08-6D5F-49F7-AA87-468FE4F713C3}" srcOrd="0" destOrd="0" presId="urn:microsoft.com/office/officeart/2005/8/layout/vList6"/>
    <dgm:cxn modelId="{1746ADCC-F573-42F1-BDBF-AAFCD0993C1D}" type="presOf" srcId="{3B825D78-EF7D-45CF-9A33-7E35835BA73F}" destId="{715B6BF1-D4E4-47A5-AB78-6D1AFF79DDF5}" srcOrd="0" destOrd="0" presId="urn:microsoft.com/office/officeart/2005/8/layout/vList6"/>
    <dgm:cxn modelId="{9C73578E-9A0E-4290-96D1-C01DA3A5B81A}" type="presOf" srcId="{A35CB09B-A01F-445B-A2EF-5E3A3AD32573}" destId="{715B6BF1-D4E4-47A5-AB78-6D1AFF79DDF5}" srcOrd="0" destOrd="1" presId="urn:microsoft.com/office/officeart/2005/8/layout/vList6"/>
    <dgm:cxn modelId="{2152D99A-D3BD-4ACD-B463-6B1985805BC6}" type="presOf" srcId="{76C9AB56-9100-479C-AC2F-305F1874CFAE}" destId="{A7AEDEF5-AA5D-4993-B69E-3296854FD771}" srcOrd="0" destOrd="0" presId="urn:microsoft.com/office/officeart/2005/8/layout/vList6"/>
    <dgm:cxn modelId="{422CAE36-B4C8-43EB-91D9-202CECA9393A}" type="presParOf" srcId="{E0FCB48A-BD66-4176-9960-811681AC37FD}" destId="{21EC687A-D1DD-4CD4-B5DE-DAA445AFDAD2}" srcOrd="0" destOrd="0" presId="urn:microsoft.com/office/officeart/2005/8/layout/vList6"/>
    <dgm:cxn modelId="{A8129836-49FD-417C-A3BA-BBF20CCD03FF}" type="presParOf" srcId="{21EC687A-D1DD-4CD4-B5DE-DAA445AFDAD2}" destId="{2ED28B7E-B3C4-4F22-8601-5561881F2B25}" srcOrd="0" destOrd="0" presId="urn:microsoft.com/office/officeart/2005/8/layout/vList6"/>
    <dgm:cxn modelId="{A3CED6F6-5F9A-449C-9A77-48292C34DD57}" type="presParOf" srcId="{21EC687A-D1DD-4CD4-B5DE-DAA445AFDAD2}" destId="{FCA3EA25-FBF4-4E4E-9024-A03C11E9E03F}" srcOrd="1" destOrd="0" presId="urn:microsoft.com/office/officeart/2005/8/layout/vList6"/>
    <dgm:cxn modelId="{A16B7A50-231B-480A-82C3-F7B015A06C67}" type="presParOf" srcId="{E0FCB48A-BD66-4176-9960-811681AC37FD}" destId="{E1521D35-E687-41E6-8926-F4284E84C264}" srcOrd="1" destOrd="0" presId="urn:microsoft.com/office/officeart/2005/8/layout/vList6"/>
    <dgm:cxn modelId="{1B1B6451-C2FD-4E45-95C2-F77B37CBDD34}" type="presParOf" srcId="{E0FCB48A-BD66-4176-9960-811681AC37FD}" destId="{706B2E80-6A0E-4A6C-8F6C-3828ED1D3C6D}" srcOrd="2" destOrd="0" presId="urn:microsoft.com/office/officeart/2005/8/layout/vList6"/>
    <dgm:cxn modelId="{91974949-8576-4E8D-967D-952B05ED19C3}" type="presParOf" srcId="{706B2E80-6A0E-4A6C-8F6C-3828ED1D3C6D}" destId="{1403452B-200F-4CBD-AC75-BA940A27B4C1}" srcOrd="0" destOrd="0" presId="urn:microsoft.com/office/officeart/2005/8/layout/vList6"/>
    <dgm:cxn modelId="{63BDE1BE-E035-408F-B90D-72A1768C020C}" type="presParOf" srcId="{706B2E80-6A0E-4A6C-8F6C-3828ED1D3C6D}" destId="{DB6C82B6-07F6-4803-B3C0-81F312B9A221}" srcOrd="1" destOrd="0" presId="urn:microsoft.com/office/officeart/2005/8/layout/vList6"/>
    <dgm:cxn modelId="{D1C39FE9-4B11-4DF6-BC3C-06FF7CB7D349}" type="presParOf" srcId="{E0FCB48A-BD66-4176-9960-811681AC37FD}" destId="{2FC17AE3-9B3F-412F-8CD4-1611DA44E604}" srcOrd="3" destOrd="0" presId="urn:microsoft.com/office/officeart/2005/8/layout/vList6"/>
    <dgm:cxn modelId="{BA69CA72-420D-44A8-9292-B15014F5B389}" type="presParOf" srcId="{E0FCB48A-BD66-4176-9960-811681AC37FD}" destId="{9E89EDB2-ACB4-4E83-B1F1-A262E4E1CE7F}" srcOrd="4" destOrd="0" presId="urn:microsoft.com/office/officeart/2005/8/layout/vList6"/>
    <dgm:cxn modelId="{1B772E84-5953-42A0-90E6-16858E5F7D9B}" type="presParOf" srcId="{9E89EDB2-ACB4-4E83-B1F1-A262E4E1CE7F}" destId="{AE439F08-6D5F-49F7-AA87-468FE4F713C3}" srcOrd="0" destOrd="0" presId="urn:microsoft.com/office/officeart/2005/8/layout/vList6"/>
    <dgm:cxn modelId="{70D51351-C70C-4301-BC9F-39E4DD960F87}" type="presParOf" srcId="{9E89EDB2-ACB4-4E83-B1F1-A262E4E1CE7F}" destId="{715B6BF1-D4E4-47A5-AB78-6D1AFF79DDF5}" srcOrd="1" destOrd="0" presId="urn:microsoft.com/office/officeart/2005/8/layout/vList6"/>
    <dgm:cxn modelId="{ACC21E6B-A64E-4191-809B-FF76E75671C4}" type="presParOf" srcId="{E0FCB48A-BD66-4176-9960-811681AC37FD}" destId="{61A9BA68-909B-4B87-AAED-BF347AE2EB6D}" srcOrd="5" destOrd="0" presId="urn:microsoft.com/office/officeart/2005/8/layout/vList6"/>
    <dgm:cxn modelId="{CFDC17B0-A3E1-4CD0-8797-34E39F8B38FA}" type="presParOf" srcId="{E0FCB48A-BD66-4176-9960-811681AC37FD}" destId="{7353775E-51F7-4B2F-8529-FAB0BDC92525}" srcOrd="6" destOrd="0" presId="urn:microsoft.com/office/officeart/2005/8/layout/vList6"/>
    <dgm:cxn modelId="{0D7C7B38-20FE-4C10-ACEC-78645ECC1A69}" type="presParOf" srcId="{7353775E-51F7-4B2F-8529-FAB0BDC92525}" destId="{A7AEDEF5-AA5D-4993-B69E-3296854FD771}" srcOrd="0" destOrd="0" presId="urn:microsoft.com/office/officeart/2005/8/layout/vList6"/>
    <dgm:cxn modelId="{B20750CA-64AA-4DCF-96C5-3BB8384C3504}" type="presParOf" srcId="{7353775E-51F7-4B2F-8529-FAB0BDC92525}" destId="{A1BFE43B-7A82-47FD-8DE6-10503A58E34D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1BDAE9D-A476-405A-938C-3F803DE6F598}">
      <dsp:nvSpPr>
        <dsp:cNvPr id="0" name=""/>
        <dsp:cNvSpPr/>
      </dsp:nvSpPr>
      <dsp:spPr>
        <a:xfrm>
          <a:off x="1326909" y="2032000"/>
          <a:ext cx="505548" cy="78029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52774" y="0"/>
              </a:lnTo>
              <a:lnTo>
                <a:pt x="252774" y="780297"/>
              </a:lnTo>
              <a:lnTo>
                <a:pt x="505548" y="780297"/>
              </a:lnTo>
            </a:path>
          </a:pathLst>
        </a:custGeom>
        <a:noFill/>
        <a:ln w="19050" cap="flat" cmpd="sng" algn="ctr">
          <a:solidFill>
            <a:schemeClr val="accent5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l-PL" sz="500" kern="1200">
            <a:effectLst/>
          </a:endParaRPr>
        </a:p>
      </dsp:txBody>
      <dsp:txXfrm>
        <a:off x="1556439" y="2398904"/>
        <a:ext cx="46487" cy="46487"/>
      </dsp:txXfrm>
    </dsp:sp>
    <dsp:sp modelId="{0741FBD8-9B51-43E3-A52F-3AB9D5D25927}">
      <dsp:nvSpPr>
        <dsp:cNvPr id="0" name=""/>
        <dsp:cNvSpPr/>
      </dsp:nvSpPr>
      <dsp:spPr>
        <a:xfrm>
          <a:off x="1326909" y="1251702"/>
          <a:ext cx="505548" cy="780297"/>
        </a:xfrm>
        <a:custGeom>
          <a:avLst/>
          <a:gdLst/>
          <a:ahLst/>
          <a:cxnLst/>
          <a:rect l="0" t="0" r="0" b="0"/>
          <a:pathLst>
            <a:path>
              <a:moveTo>
                <a:pt x="0" y="780297"/>
              </a:moveTo>
              <a:lnTo>
                <a:pt x="252774" y="780297"/>
              </a:lnTo>
              <a:lnTo>
                <a:pt x="252774" y="0"/>
              </a:lnTo>
              <a:lnTo>
                <a:pt x="505548" y="0"/>
              </a:lnTo>
            </a:path>
          </a:pathLst>
        </a:custGeom>
        <a:noFill/>
        <a:ln w="19050" cap="flat" cmpd="sng" algn="ctr">
          <a:solidFill>
            <a:schemeClr val="accent5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l-PL" sz="500" kern="1200">
            <a:effectLst/>
          </a:endParaRPr>
        </a:p>
      </dsp:txBody>
      <dsp:txXfrm>
        <a:off x="1556439" y="1618607"/>
        <a:ext cx="46487" cy="46487"/>
      </dsp:txXfrm>
    </dsp:sp>
    <dsp:sp modelId="{D69E6E7D-74D4-45CA-A5BC-D30166F9EDEC}">
      <dsp:nvSpPr>
        <dsp:cNvPr id="0" name=""/>
        <dsp:cNvSpPr/>
      </dsp:nvSpPr>
      <dsp:spPr>
        <a:xfrm rot="16200000">
          <a:off x="-1086449" y="1646673"/>
          <a:ext cx="4056066" cy="770652"/>
        </a:xfrm>
        <a:prstGeom prst="rect">
          <a:avLst/>
        </a:prstGeom>
        <a:solidFill>
          <a:schemeClr val="accent5">
            <a:shade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38100" dir="5400000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400" b="1" kern="1200" dirty="0" smtClean="0">
              <a:solidFill>
                <a:srgbClr val="FFFF00"/>
              </a:solidFill>
              <a:effectLst/>
            </a:rPr>
            <a:t>STATKI  POWIETRZNE</a:t>
          </a:r>
          <a:endParaRPr lang="pl-PL" sz="2400" b="1" kern="1200" dirty="0">
            <a:solidFill>
              <a:srgbClr val="FFFF00"/>
            </a:solidFill>
            <a:effectLst/>
          </a:endParaRPr>
        </a:p>
      </dsp:txBody>
      <dsp:txXfrm>
        <a:off x="-1086449" y="1646673"/>
        <a:ext cx="4056066" cy="770652"/>
      </dsp:txXfrm>
    </dsp:sp>
    <dsp:sp modelId="{07FE43B6-011D-4131-92C2-BABF2024407C}">
      <dsp:nvSpPr>
        <dsp:cNvPr id="0" name=""/>
        <dsp:cNvSpPr/>
      </dsp:nvSpPr>
      <dsp:spPr>
        <a:xfrm>
          <a:off x="1832457" y="567736"/>
          <a:ext cx="3707285" cy="1367931"/>
        </a:xfrm>
        <a:prstGeom prst="rect">
          <a:avLst/>
        </a:prstGeom>
        <a:solidFill>
          <a:schemeClr val="accent5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38100" dir="5400000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800" b="1" kern="1200" dirty="0" smtClean="0">
              <a:solidFill>
                <a:srgbClr val="FFFF00"/>
              </a:solidFill>
              <a:effectLst/>
            </a:rPr>
            <a:t>AEROSTATY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800" kern="1200" dirty="0" smtClean="0">
              <a:effectLst/>
            </a:rPr>
            <a:t>unoszą się w powietrzu dzięki sile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800" kern="1200" dirty="0" smtClean="0">
              <a:effectLst/>
            </a:rPr>
            <a:t>wyporu Archimedesa.</a:t>
          </a:r>
          <a:endParaRPr lang="pl-PL" sz="1800" kern="1200" dirty="0">
            <a:effectLst/>
          </a:endParaRPr>
        </a:p>
      </dsp:txBody>
      <dsp:txXfrm>
        <a:off x="1832457" y="567736"/>
        <a:ext cx="3707285" cy="1367931"/>
      </dsp:txXfrm>
    </dsp:sp>
    <dsp:sp modelId="{E838597D-BDAD-4E3B-8355-EB71BA8BAC74}">
      <dsp:nvSpPr>
        <dsp:cNvPr id="0" name=""/>
        <dsp:cNvSpPr/>
      </dsp:nvSpPr>
      <dsp:spPr>
        <a:xfrm>
          <a:off x="1832457" y="2128331"/>
          <a:ext cx="3707285" cy="1367931"/>
        </a:xfrm>
        <a:prstGeom prst="rect">
          <a:avLst/>
        </a:prstGeom>
        <a:solidFill>
          <a:schemeClr val="accent5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38100" dir="5400000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700" b="1" kern="1200" dirty="0" smtClean="0">
              <a:solidFill>
                <a:srgbClr val="FFFF00"/>
              </a:solidFill>
              <a:effectLst/>
            </a:rPr>
            <a:t>AERODYMY</a:t>
          </a: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800" kern="1200" dirty="0" smtClean="0">
              <a:effectLst/>
            </a:rPr>
            <a:t>unoszą się w atmosferze poprzez wytworzenie na przeznaczonych</a:t>
          </a: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800" kern="1200" dirty="0" smtClean="0">
              <a:effectLst/>
            </a:rPr>
            <a:t>do tego powierzchniach siły nośnej</a:t>
          </a:r>
          <a:endParaRPr lang="pl-PL" sz="1800" kern="1200" dirty="0">
            <a:effectLst/>
          </a:endParaRPr>
        </a:p>
      </dsp:txBody>
      <dsp:txXfrm>
        <a:off x="1832457" y="2128331"/>
        <a:ext cx="3707285" cy="136793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CA3EA25-FBF4-4E4E-9024-A03C11E9E03F}">
      <dsp:nvSpPr>
        <dsp:cNvPr id="0" name=""/>
        <dsp:cNvSpPr/>
      </dsp:nvSpPr>
      <dsp:spPr>
        <a:xfrm>
          <a:off x="2929933" y="0"/>
          <a:ext cx="4666118" cy="944562"/>
        </a:xfrm>
        <a:prstGeom prst="rightArrow">
          <a:avLst>
            <a:gd name="adj1" fmla="val 75000"/>
            <a:gd name="adj2" fmla="val 50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7625" dist="38100" dir="5400000" sy="98000" rotWithShape="0">
            <a:srgbClr val="000000">
              <a:alpha val="48000"/>
            </a:srgb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525" tIns="9525" rIns="9525" bIns="9525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1500" b="1" kern="1200" dirty="0" smtClean="0"/>
            <a:t>Określona w kilowatach (kW) lub koniach mechanicznych (KM) </a:t>
          </a:r>
          <a:r>
            <a:rPr lang="pl-PL" sz="1500" b="1" i="1" kern="1200" dirty="0" smtClean="0">
              <a:solidFill>
                <a:srgbClr val="FF0000"/>
              </a:solidFill>
            </a:rPr>
            <a:t>1 kW = 1,36 KM</a:t>
          </a:r>
          <a:endParaRPr lang="pl-PL" sz="1500" b="1" kern="1200" dirty="0">
            <a:solidFill>
              <a:srgbClr val="FF0000"/>
            </a:solidFill>
          </a:endParaRPr>
        </a:p>
      </dsp:txBody>
      <dsp:txXfrm>
        <a:off x="2929933" y="118070"/>
        <a:ext cx="4311907" cy="708422"/>
      </dsp:txXfrm>
    </dsp:sp>
    <dsp:sp modelId="{2ED28B7E-B3C4-4F22-8601-5561881F2B25}">
      <dsp:nvSpPr>
        <dsp:cNvPr id="0" name=""/>
        <dsp:cNvSpPr/>
      </dsp:nvSpPr>
      <dsp:spPr>
        <a:xfrm>
          <a:off x="158414" y="0"/>
          <a:ext cx="2793916" cy="944562"/>
        </a:xfrm>
        <a:prstGeom prst="roundRect">
          <a:avLst/>
        </a:prstGeom>
        <a:gradFill rotWithShape="0">
          <a:gsLst>
            <a:gs pos="0">
              <a:schemeClr val="accent2">
                <a:alpha val="90000"/>
                <a:hueOff val="0"/>
                <a:satOff val="0"/>
                <a:lumOff val="0"/>
                <a:alphaOff val="0"/>
                <a:tint val="96000"/>
                <a:satMod val="130000"/>
                <a:lumMod val="114000"/>
              </a:schemeClr>
            </a:gs>
            <a:gs pos="60000">
              <a:schemeClr val="accent2">
                <a:alpha val="90000"/>
                <a:hueOff val="0"/>
                <a:satOff val="0"/>
                <a:lumOff val="0"/>
                <a:alphaOff val="0"/>
                <a:tint val="100000"/>
                <a:satMod val="106000"/>
                <a:lumMod val="110000"/>
              </a:schemeClr>
            </a:gs>
            <a:gs pos="100000">
              <a:schemeClr val="accent2">
                <a:alpha val="90000"/>
                <a:hueOff val="0"/>
                <a:satOff val="0"/>
                <a:lumOff val="0"/>
                <a:alphaOff val="0"/>
              </a:schemeClr>
            </a:gs>
          </a:gsLst>
          <a:lin ang="5400000" scaled="0"/>
        </a:gradFill>
        <a:ln>
          <a:noFill/>
        </a:ln>
        <a:effectLst>
          <a:outerShdw blurRad="47625" dist="38100" dir="5400000" sy="98000" rotWithShape="0">
            <a:srgbClr val="000000">
              <a:alpha val="4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800" b="1" kern="1200" dirty="0" smtClean="0">
              <a:solidFill>
                <a:schemeClr val="bg1"/>
              </a:solidFill>
              <a:latin typeface="Arial Rounded MT Bold" pitchFamily="34" charset="0"/>
            </a:rPr>
            <a:t>moc</a:t>
          </a:r>
          <a:endParaRPr lang="pl-PL" sz="2800" b="1" kern="1200" dirty="0">
            <a:solidFill>
              <a:schemeClr val="bg1"/>
            </a:solidFill>
            <a:latin typeface="Arial Rounded MT Bold" pitchFamily="34" charset="0"/>
          </a:endParaRPr>
        </a:p>
      </dsp:txBody>
      <dsp:txXfrm>
        <a:off x="204524" y="46110"/>
        <a:ext cx="2701696" cy="852342"/>
      </dsp:txXfrm>
    </dsp:sp>
    <dsp:sp modelId="{DB6C82B6-07F6-4803-B3C0-81F312B9A221}">
      <dsp:nvSpPr>
        <dsp:cNvPr id="0" name=""/>
        <dsp:cNvSpPr/>
      </dsp:nvSpPr>
      <dsp:spPr>
        <a:xfrm>
          <a:off x="2952330" y="1040209"/>
          <a:ext cx="4666118" cy="944562"/>
        </a:xfrm>
        <a:prstGeom prst="rightArrow">
          <a:avLst>
            <a:gd name="adj1" fmla="val 75000"/>
            <a:gd name="adj2" fmla="val 50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7625" dist="38100" dir="5400000" sy="98000" rotWithShape="0">
            <a:srgbClr val="000000">
              <a:alpha val="48000"/>
            </a:srgb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525" tIns="9525" rIns="9525" bIns="9525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1500" b="1" kern="1200" dirty="0" smtClean="0"/>
            <a:t>Jest miernikiem zdolności silnika do pokonania oporów przeciwdziałających obracaniu się jego wału przy danej prędkości. </a:t>
          </a:r>
          <a:endParaRPr lang="pl-PL" sz="1500" b="1" kern="1200" dirty="0"/>
        </a:p>
      </dsp:txBody>
      <dsp:txXfrm>
        <a:off x="2952330" y="1158279"/>
        <a:ext cx="4311907" cy="708422"/>
      </dsp:txXfrm>
    </dsp:sp>
    <dsp:sp modelId="{1403452B-200F-4CBD-AC75-BA940A27B4C1}">
      <dsp:nvSpPr>
        <dsp:cNvPr id="0" name=""/>
        <dsp:cNvSpPr/>
      </dsp:nvSpPr>
      <dsp:spPr>
        <a:xfrm>
          <a:off x="158414" y="994549"/>
          <a:ext cx="2793916" cy="944562"/>
        </a:xfrm>
        <a:prstGeom prst="roundRect">
          <a:avLst/>
        </a:prstGeom>
        <a:gradFill rotWithShape="0">
          <a:gsLst>
            <a:gs pos="0">
              <a:schemeClr val="accent2">
                <a:alpha val="90000"/>
                <a:hueOff val="0"/>
                <a:satOff val="0"/>
                <a:lumOff val="0"/>
                <a:alphaOff val="-13333"/>
                <a:tint val="96000"/>
                <a:satMod val="130000"/>
                <a:lumMod val="114000"/>
              </a:schemeClr>
            </a:gs>
            <a:gs pos="60000">
              <a:schemeClr val="accent2">
                <a:alpha val="90000"/>
                <a:hueOff val="0"/>
                <a:satOff val="0"/>
                <a:lumOff val="0"/>
                <a:alphaOff val="-13333"/>
                <a:tint val="100000"/>
                <a:satMod val="106000"/>
                <a:lumMod val="110000"/>
              </a:schemeClr>
            </a:gs>
            <a:gs pos="100000">
              <a:schemeClr val="accent2">
                <a:alpha val="90000"/>
                <a:hueOff val="0"/>
                <a:satOff val="0"/>
                <a:lumOff val="0"/>
                <a:alphaOff val="-13333"/>
              </a:schemeClr>
            </a:gs>
          </a:gsLst>
          <a:lin ang="5400000" scaled="0"/>
        </a:gradFill>
        <a:ln>
          <a:noFill/>
        </a:ln>
        <a:effectLst>
          <a:outerShdw blurRad="47625" dist="38100" dir="5400000" sy="98000" rotWithShape="0">
            <a:srgbClr val="000000">
              <a:alpha val="4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800" b="1" kern="1200" dirty="0" smtClean="0">
              <a:solidFill>
                <a:schemeClr val="bg1"/>
              </a:solidFill>
              <a:latin typeface="Arial Rounded MT Bold" pitchFamily="34" charset="0"/>
            </a:rPr>
            <a:t>moment obrotowy</a:t>
          </a:r>
          <a:endParaRPr lang="pl-PL" sz="2800" b="1" kern="1200" dirty="0">
            <a:solidFill>
              <a:schemeClr val="bg1"/>
            </a:solidFill>
            <a:latin typeface="Arial Rounded MT Bold" pitchFamily="34" charset="0"/>
          </a:endParaRPr>
        </a:p>
      </dsp:txBody>
      <dsp:txXfrm>
        <a:off x="204524" y="1040659"/>
        <a:ext cx="2701696" cy="852342"/>
      </dsp:txXfrm>
    </dsp:sp>
    <dsp:sp modelId="{715B6BF1-D4E4-47A5-AB78-6D1AFF79DDF5}">
      <dsp:nvSpPr>
        <dsp:cNvPr id="0" name=""/>
        <dsp:cNvSpPr/>
      </dsp:nvSpPr>
      <dsp:spPr>
        <a:xfrm>
          <a:off x="2952330" y="2079228"/>
          <a:ext cx="4666118" cy="944562"/>
        </a:xfrm>
        <a:prstGeom prst="rightArrow">
          <a:avLst>
            <a:gd name="adj1" fmla="val 75000"/>
            <a:gd name="adj2" fmla="val 50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7625" dist="38100" dir="5400000" sy="98000" rotWithShape="0">
            <a:srgbClr val="000000">
              <a:alpha val="48000"/>
            </a:srgb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525" tIns="9525" rIns="9525" bIns="9525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1500" b="1" kern="1200" dirty="0" smtClean="0"/>
            <a:t>Oznaczana symbolem n określa ilość obrotów wału korbowego na minutę.</a:t>
          </a:r>
          <a:endParaRPr lang="pl-PL" sz="1500" b="1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1500" b="1" kern="1200" dirty="0" smtClean="0"/>
            <a:t>Wyrażana w radianach : </a:t>
          </a:r>
          <a:r>
            <a:rPr lang="pl-PL" sz="1500" b="1" i="1" kern="1200" dirty="0" smtClean="0">
              <a:solidFill>
                <a:srgbClr val="FF0000"/>
              </a:solidFill>
            </a:rPr>
            <a:t>1 rad/s = 377 </a:t>
          </a:r>
          <a:r>
            <a:rPr lang="pl-PL" sz="1500" b="1" i="1" kern="1200" dirty="0" err="1" smtClean="0">
              <a:solidFill>
                <a:srgbClr val="FF0000"/>
              </a:solidFill>
            </a:rPr>
            <a:t>obr</a:t>
          </a:r>
          <a:r>
            <a:rPr lang="pl-PL" sz="1500" b="1" i="1" kern="1200" dirty="0" smtClean="0">
              <a:solidFill>
                <a:srgbClr val="FF0000"/>
              </a:solidFill>
            </a:rPr>
            <a:t>/min</a:t>
          </a:r>
          <a:endParaRPr lang="pl-PL" sz="1500" b="1" kern="1200" dirty="0">
            <a:solidFill>
              <a:srgbClr val="FF0000"/>
            </a:solidFill>
          </a:endParaRPr>
        </a:p>
      </dsp:txBody>
      <dsp:txXfrm>
        <a:off x="2952330" y="2197298"/>
        <a:ext cx="4311907" cy="708422"/>
      </dsp:txXfrm>
    </dsp:sp>
    <dsp:sp modelId="{AE439F08-6D5F-49F7-AA87-468FE4F713C3}">
      <dsp:nvSpPr>
        <dsp:cNvPr id="0" name=""/>
        <dsp:cNvSpPr/>
      </dsp:nvSpPr>
      <dsp:spPr>
        <a:xfrm>
          <a:off x="191030" y="2055944"/>
          <a:ext cx="2793916" cy="944562"/>
        </a:xfrm>
        <a:prstGeom prst="roundRect">
          <a:avLst/>
        </a:prstGeom>
        <a:gradFill rotWithShape="0">
          <a:gsLst>
            <a:gs pos="0">
              <a:schemeClr val="accent2">
                <a:alpha val="90000"/>
                <a:hueOff val="0"/>
                <a:satOff val="0"/>
                <a:lumOff val="0"/>
                <a:alphaOff val="-26667"/>
                <a:tint val="96000"/>
                <a:satMod val="130000"/>
                <a:lumMod val="114000"/>
              </a:schemeClr>
            </a:gs>
            <a:gs pos="60000">
              <a:schemeClr val="accent2">
                <a:alpha val="90000"/>
                <a:hueOff val="0"/>
                <a:satOff val="0"/>
                <a:lumOff val="0"/>
                <a:alphaOff val="-26667"/>
                <a:tint val="100000"/>
                <a:satMod val="106000"/>
                <a:lumMod val="110000"/>
              </a:schemeClr>
            </a:gs>
            <a:gs pos="100000">
              <a:schemeClr val="accent2">
                <a:alpha val="90000"/>
                <a:hueOff val="0"/>
                <a:satOff val="0"/>
                <a:lumOff val="0"/>
                <a:alphaOff val="-26667"/>
              </a:schemeClr>
            </a:gs>
          </a:gsLst>
          <a:lin ang="5400000" scaled="0"/>
        </a:gradFill>
        <a:ln>
          <a:noFill/>
        </a:ln>
        <a:effectLst>
          <a:outerShdw blurRad="47625" dist="38100" dir="5400000" sy="98000" rotWithShape="0">
            <a:srgbClr val="000000">
              <a:alpha val="4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800" b="1" kern="1200" dirty="0" smtClean="0">
              <a:solidFill>
                <a:schemeClr val="bg1"/>
              </a:solidFill>
              <a:latin typeface="Arial Rounded MT Bold" pitchFamily="34" charset="0"/>
            </a:rPr>
            <a:t>Prędkość obrotowa</a:t>
          </a:r>
          <a:endParaRPr lang="pl-PL" sz="2800" b="1" kern="1200" dirty="0">
            <a:solidFill>
              <a:schemeClr val="bg1"/>
            </a:solidFill>
            <a:latin typeface="Arial Rounded MT Bold" pitchFamily="34" charset="0"/>
          </a:endParaRPr>
        </a:p>
      </dsp:txBody>
      <dsp:txXfrm>
        <a:off x="237140" y="2102054"/>
        <a:ext cx="2701696" cy="852342"/>
      </dsp:txXfrm>
    </dsp:sp>
    <dsp:sp modelId="{A1BFE43B-7A82-47FD-8DE6-10503A58E34D}">
      <dsp:nvSpPr>
        <dsp:cNvPr id="0" name=""/>
        <dsp:cNvSpPr/>
      </dsp:nvSpPr>
      <dsp:spPr>
        <a:xfrm>
          <a:off x="2952330" y="3118246"/>
          <a:ext cx="4666118" cy="944562"/>
        </a:xfrm>
        <a:prstGeom prst="rightArrow">
          <a:avLst>
            <a:gd name="adj1" fmla="val 75000"/>
            <a:gd name="adj2" fmla="val 50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7625" dist="38100" dir="5400000" sy="98000" rotWithShape="0">
            <a:srgbClr val="000000">
              <a:alpha val="48000"/>
            </a:srgb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525" tIns="9525" rIns="9525" bIns="9525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1500" b="1" kern="1200" dirty="0" smtClean="0"/>
            <a:t>Ilość pracy jaką silnik może przetworzyć na pracę mechaniczną (ruch śmigała , napęd samolotu)</a:t>
          </a:r>
          <a:endParaRPr lang="pl-PL" sz="1500" b="1" kern="1200" dirty="0"/>
        </a:p>
      </dsp:txBody>
      <dsp:txXfrm>
        <a:off x="2952330" y="3236316"/>
        <a:ext cx="4311907" cy="708422"/>
      </dsp:txXfrm>
    </dsp:sp>
    <dsp:sp modelId="{A7AEDEF5-AA5D-4993-B69E-3296854FD771}">
      <dsp:nvSpPr>
        <dsp:cNvPr id="0" name=""/>
        <dsp:cNvSpPr/>
      </dsp:nvSpPr>
      <dsp:spPr>
        <a:xfrm>
          <a:off x="158414" y="3072586"/>
          <a:ext cx="2793916" cy="944562"/>
        </a:xfrm>
        <a:prstGeom prst="roundRect">
          <a:avLst/>
        </a:prstGeom>
        <a:gradFill rotWithShape="0">
          <a:gsLst>
            <a:gs pos="0">
              <a:schemeClr val="accent2">
                <a:alpha val="90000"/>
                <a:hueOff val="0"/>
                <a:satOff val="0"/>
                <a:lumOff val="0"/>
                <a:alphaOff val="-40000"/>
                <a:tint val="96000"/>
                <a:satMod val="130000"/>
                <a:lumMod val="114000"/>
              </a:schemeClr>
            </a:gs>
            <a:gs pos="60000">
              <a:schemeClr val="accent2">
                <a:alpha val="90000"/>
                <a:hueOff val="0"/>
                <a:satOff val="0"/>
                <a:lumOff val="0"/>
                <a:alphaOff val="-40000"/>
                <a:tint val="100000"/>
                <a:satMod val="106000"/>
                <a:lumMod val="110000"/>
              </a:schemeClr>
            </a:gs>
            <a:gs pos="100000">
              <a:schemeClr val="accent2">
                <a:alpha val="90000"/>
                <a:hueOff val="0"/>
                <a:satOff val="0"/>
                <a:lumOff val="0"/>
                <a:alphaOff val="-40000"/>
              </a:schemeClr>
            </a:gs>
          </a:gsLst>
          <a:lin ang="5400000" scaled="0"/>
        </a:gradFill>
        <a:ln>
          <a:noFill/>
        </a:ln>
        <a:effectLst>
          <a:outerShdw blurRad="47625" dist="38100" dir="5400000" sy="98000" rotWithShape="0">
            <a:srgbClr val="000000">
              <a:alpha val="4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800" b="1" kern="1200" dirty="0" smtClean="0">
              <a:solidFill>
                <a:schemeClr val="bg1"/>
              </a:solidFill>
              <a:latin typeface="Arial Rounded MT Bold" pitchFamily="34" charset="0"/>
            </a:rPr>
            <a:t>sprawność</a:t>
          </a:r>
          <a:endParaRPr lang="pl-PL" sz="2800" b="1" kern="1200" dirty="0">
            <a:solidFill>
              <a:schemeClr val="bg1"/>
            </a:solidFill>
            <a:latin typeface="Arial Rounded MT Bold" pitchFamily="34" charset="0"/>
          </a:endParaRPr>
        </a:p>
      </dsp:txBody>
      <dsp:txXfrm>
        <a:off x="204524" y="3118696"/>
        <a:ext cx="2701696" cy="85234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516624"/>
            <a:ext cx="7315200" cy="2595025"/>
          </a:xfr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166530"/>
            <a:ext cx="7315200" cy="1144632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98C431-4A22-4BFB-9296-9897B774F499}" type="datetimeFigureOut">
              <a:rPr lang="pl-PL" smtClean="0"/>
              <a:t>08.05.2023</a:t>
            </a:fld>
            <a:endParaRPr lang="pl-PL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E882890-74C5-41FC-BAD8-D3EEF476A117}" type="slidenum">
              <a:rPr lang="pl-PL" smtClean="0"/>
              <a:t>‹#›</a:t>
            </a:fld>
            <a:endParaRPr lang="pl-PL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98C431-4A22-4BFB-9296-9897B774F499}" type="datetimeFigureOut">
              <a:rPr lang="pl-PL" smtClean="0"/>
              <a:t>08.05.2023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82890-74C5-41FC-BAD8-D3EEF476A117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48400" y="1826709"/>
            <a:ext cx="1492499" cy="448445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54524" y="1826709"/>
            <a:ext cx="5241476" cy="448445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98C431-4A22-4BFB-9296-9897B774F499}" type="datetimeFigureOut">
              <a:rPr lang="pl-PL" smtClean="0"/>
              <a:t>08.05.2023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82890-74C5-41FC-BAD8-D3EEF476A117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98C431-4A22-4BFB-9296-9897B774F499}" type="datetimeFigureOut">
              <a:rPr lang="pl-PL" smtClean="0"/>
              <a:t>08.05.2023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82890-74C5-41FC-BAD8-D3EEF476A117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017572"/>
            <a:ext cx="7315200" cy="1293592"/>
          </a:xfrm>
        </p:spPr>
        <p:txBody>
          <a:bodyPr anchor="t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3865097"/>
            <a:ext cx="7315200" cy="109843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98C431-4A22-4BFB-9296-9897B774F499}" type="datetimeFigureOut">
              <a:rPr lang="pl-PL" smtClean="0"/>
              <a:t>08.05.2023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82890-74C5-41FC-BAD8-D3EEF476A117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98C431-4A22-4BFB-9296-9897B774F499}" type="datetimeFigureOut">
              <a:rPr lang="pl-PL" smtClean="0"/>
              <a:t>08.05.2023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82890-74C5-41FC-BAD8-D3EEF476A117}" type="slidenum">
              <a:rPr lang="pl-PL" smtClean="0"/>
              <a:t>‹#›</a:t>
            </a:fld>
            <a:endParaRPr lang="pl-PL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914400" y="1544715"/>
            <a:ext cx="7315200" cy="115409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914400" y="2743200"/>
            <a:ext cx="3566160" cy="359359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81728" y="2743200"/>
            <a:ext cx="3566160" cy="35956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6348" y="2743200"/>
            <a:ext cx="3364992" cy="621792"/>
          </a:xfrm>
        </p:spPr>
        <p:txBody>
          <a:bodyPr anchor="b">
            <a:no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85144" y="2743200"/>
            <a:ext cx="3362062" cy="621792"/>
          </a:xfrm>
        </p:spPr>
        <p:txBody>
          <a:bodyPr anchor="b">
            <a:no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98C431-4A22-4BFB-9296-9897B774F499}" type="datetimeFigureOut">
              <a:rPr lang="pl-PL" smtClean="0"/>
              <a:t>08.05.2023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82890-74C5-41FC-BAD8-D3EEF476A117}" type="slidenum">
              <a:rPr lang="pl-PL" smtClean="0"/>
              <a:t>‹#›</a:t>
            </a:fld>
            <a:endParaRPr lang="pl-PL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914400" y="1544715"/>
            <a:ext cx="7315200" cy="115409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914400" y="3383280"/>
            <a:ext cx="3566160" cy="29535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81727" y="3383280"/>
            <a:ext cx="3566160" cy="29535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98C431-4A22-4BFB-9296-9897B774F499}" type="datetimeFigureOut">
              <a:rPr lang="pl-PL" smtClean="0"/>
              <a:t>08.05.2023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82890-74C5-41FC-BAD8-D3EEF476A117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98C431-4A22-4BFB-9296-9897B774F499}" type="datetimeFigureOut">
              <a:rPr lang="pl-PL" smtClean="0"/>
              <a:t>08.05.2023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82890-74C5-41FC-BAD8-D3EEF476A117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825362"/>
            <a:ext cx="2950936" cy="2173015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1752" y="1826709"/>
            <a:ext cx="4207848" cy="4476614"/>
          </a:xfrm>
        </p:spPr>
        <p:txBody>
          <a:bodyPr anchor="ctr"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061095"/>
            <a:ext cx="2950936" cy="22453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98C431-4A22-4BFB-9296-9897B774F499}" type="datetimeFigureOut">
              <a:rPr lang="pl-PL" smtClean="0"/>
              <a:t>08.05.2023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82890-74C5-41FC-BAD8-D3EEF476A117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828800"/>
            <a:ext cx="2953512" cy="2176272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191000" y="2286000"/>
            <a:ext cx="4038600" cy="3352800"/>
          </a:xfrm>
          <a:solidFill>
            <a:schemeClr val="accent2"/>
          </a:solidFill>
          <a:ln w="12700">
            <a:noFill/>
          </a:ln>
          <a:effectLst>
            <a:reflection blurRad="12700" stA="30000" endPos="30000" dist="31750" dir="5400000" sy="-100000" algn="bl" rotWithShape="0"/>
          </a:effectLst>
          <a:scene3d>
            <a:camera prst="perspectiveRight" fov="2700000">
              <a:rot lat="240000" lon="900000" rev="0"/>
            </a:camera>
            <a:lightRig rig="threePt" dir="t">
              <a:rot lat="0" lon="0" rev="2700000"/>
            </a:lightRig>
          </a:scene3d>
          <a:sp3d/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059936"/>
            <a:ext cx="2953512" cy="224942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98C431-4A22-4BFB-9296-9897B774F499}" type="datetimeFigureOut">
              <a:rPr lang="pl-PL" smtClean="0"/>
              <a:t>08.05.2023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82890-74C5-41FC-BAD8-D3EEF476A117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8435268" y="573807"/>
            <a:ext cx="86236" cy="57231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8569419" y="573807"/>
            <a:ext cx="576072" cy="57231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1544715"/>
            <a:ext cx="7315200" cy="115409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769833"/>
            <a:ext cx="7315200" cy="35395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07690" y="548797"/>
            <a:ext cx="1189132" cy="2979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alpha val="50000"/>
                  </a:schemeClr>
                </a:solidFill>
              </a:defRPr>
            </a:lvl1pPr>
          </a:lstStyle>
          <a:p>
            <a:fld id="{CD98C431-4A22-4BFB-9296-9897B774F499}" type="datetimeFigureOut">
              <a:rPr lang="pl-PL" smtClean="0"/>
              <a:t>08.05.2023</a:t>
            </a:fld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314415" y="548797"/>
            <a:ext cx="941203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DE882890-74C5-41FC-BAD8-D3EEF476A117}" type="slidenum">
              <a:rPr lang="pl-PL" smtClean="0"/>
              <a:t>‹#›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08688" y="855956"/>
            <a:ext cx="2246489" cy="301227"/>
          </a:xfrm>
          <a:prstGeom prst="rect">
            <a:avLst/>
          </a:prstGeom>
        </p:spPr>
        <p:txBody>
          <a:bodyPr vert="horz" lIns="91440" tIns="0" rIns="91440" bIns="45720" rtlCol="0" anchor="t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pl-PL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002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8288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hdphoto" Target="../media/hdphoto1.wdp"/><Relationship Id="rId7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6" y="0"/>
            <a:ext cx="9144000" cy="5143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3528" y="5445224"/>
            <a:ext cx="6614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 smtClean="0">
                <a:solidFill>
                  <a:srgbClr val="FFFF00"/>
                </a:solidFill>
                <a:latin typeface="Arial Black" pitchFamily="34" charset="0"/>
              </a:rPr>
              <a:t>Napędy statków powietrznych</a:t>
            </a:r>
            <a:endParaRPr lang="pl-PL" sz="2800" b="1" dirty="0">
              <a:solidFill>
                <a:srgbClr val="FFFF00"/>
              </a:solidFill>
              <a:latin typeface="Arial Black" pitchFamily="34" charset="0"/>
            </a:endParaRPr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5724128" y="6400155"/>
            <a:ext cx="2514600" cy="27463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onstantia" pitchFamily="18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nstantia" pitchFamily="18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nstantia" pitchFamily="18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nstantia" pitchFamily="18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nstantia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pl-PL" sz="1200" b="1" i="1" dirty="0">
                <a:solidFill>
                  <a:srgbClr val="FFFF00"/>
                </a:solidFill>
                <a:latin typeface="Arial Narrow" pitchFamily="34" charset="0"/>
              </a:rPr>
              <a:t>Zebrał i opracował : Maciej Belcarz</a:t>
            </a:r>
          </a:p>
        </p:txBody>
      </p:sp>
      <p:pic>
        <p:nvPicPr>
          <p:cNvPr id="10" name="Picture 10" descr="smoczek do joint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1344" y="6346974"/>
            <a:ext cx="381000" cy="38100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rgbClr val="000000">
                <a:alpha val="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>
          <a:xfrm>
            <a:off x="123156" y="188640"/>
            <a:ext cx="3816345" cy="124392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pl-PL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Technik   lotniskowych </a:t>
            </a:r>
            <a:r>
              <a:rPr lang="pl-PL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służb operacyjnych</a:t>
            </a:r>
            <a:endParaRPr lang="en-US" sz="2400" b="1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12" name="Date Placeholder 3"/>
          <p:cNvSpPr txBox="1">
            <a:spLocks/>
          </p:cNvSpPr>
          <p:nvPr/>
        </p:nvSpPr>
        <p:spPr>
          <a:xfrm>
            <a:off x="4067944" y="4581128"/>
            <a:ext cx="4032448" cy="4459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/>
          <a:lstStyle>
            <a:defPPr>
              <a:defRPr lang="pl-PL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alpha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1800" b="1" dirty="0" smtClean="0">
                <a:solidFill>
                  <a:schemeClr val="tx1">
                    <a:lumMod val="95000"/>
                  </a:schemeClr>
                </a:solidFill>
              </a:rPr>
              <a:t>Pracownia programów użytkowych</a:t>
            </a:r>
            <a:endParaRPr lang="en-US" sz="1800" b="1" i="1" dirty="0">
              <a:solidFill>
                <a:schemeClr val="tx1">
                  <a:lumMod val="95000"/>
                </a:schemeClr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1808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utoUpdateAnimBg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204689" y="561281"/>
            <a:ext cx="37444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 smtClean="0">
                <a:solidFill>
                  <a:srgbClr val="FFFF00"/>
                </a:solidFill>
                <a:latin typeface="Arial Black" pitchFamily="34" charset="0"/>
              </a:rPr>
              <a:t>Silnik turbośmigłowy</a:t>
            </a:r>
            <a:endParaRPr lang="pl-PL" sz="2800" b="1" dirty="0">
              <a:solidFill>
                <a:srgbClr val="00B0F0"/>
              </a:solidFill>
              <a:latin typeface="Arial Black" pitchFamily="34" charset="0"/>
            </a:endParaRPr>
          </a:p>
        </p:txBody>
      </p:sp>
      <p:sp>
        <p:nvSpPr>
          <p:cNvPr id="4" name="Prostokąt 3"/>
          <p:cNvSpPr/>
          <p:nvPr/>
        </p:nvSpPr>
        <p:spPr>
          <a:xfrm>
            <a:off x="611560" y="5157192"/>
            <a:ext cx="784887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 smtClean="0"/>
              <a:t>Silniki tłokowe wykorzystują </a:t>
            </a:r>
            <a:r>
              <a:rPr lang="pl-PL" dirty="0"/>
              <a:t>turbinę gazową do poruszania zewnętrznego śmigła napędowego. Wydostające się z silnika spaliny mają relatywnie małą energię w porównaniu z wydalanymi przez silnik </a:t>
            </a:r>
            <a:r>
              <a:rPr lang="pl-PL" dirty="0" smtClean="0"/>
              <a:t>turboodrzutowy.</a:t>
            </a:r>
          </a:p>
          <a:p>
            <a:r>
              <a:rPr lang="pl-PL" dirty="0" smtClean="0"/>
              <a:t>Jednostki te napędzają wąskokadłubowe małe samoloty pasażerskie np. ATR.</a:t>
            </a:r>
            <a:endParaRPr lang="pl-PL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276872"/>
            <a:ext cx="4032448" cy="24465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9105" y="188640"/>
            <a:ext cx="4968552" cy="2484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738364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628800"/>
            <a:ext cx="8400656" cy="41726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5"/>
          <p:cNvSpPr txBox="1"/>
          <p:nvPr/>
        </p:nvSpPr>
        <p:spPr>
          <a:xfrm>
            <a:off x="900040" y="908720"/>
            <a:ext cx="72476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 smtClean="0">
                <a:solidFill>
                  <a:srgbClr val="FFFF00"/>
                </a:solidFill>
                <a:latin typeface="Arial Black" pitchFamily="34" charset="0"/>
              </a:rPr>
              <a:t>Silnik turbośmigłowy</a:t>
            </a:r>
            <a:endParaRPr lang="pl-PL" sz="2800" b="1" dirty="0">
              <a:solidFill>
                <a:srgbClr val="00B0F0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30912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5"/>
          <p:cNvSpPr txBox="1"/>
          <p:nvPr/>
        </p:nvSpPr>
        <p:spPr>
          <a:xfrm>
            <a:off x="900040" y="386170"/>
            <a:ext cx="72476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 smtClean="0">
                <a:solidFill>
                  <a:srgbClr val="FFFF00"/>
                </a:solidFill>
                <a:latin typeface="Arial Black" pitchFamily="34" charset="0"/>
              </a:rPr>
              <a:t>Silnik śmigłowca</a:t>
            </a:r>
            <a:endParaRPr lang="pl-PL" sz="2800" b="1" dirty="0">
              <a:solidFill>
                <a:srgbClr val="00B0F0"/>
              </a:solidFill>
              <a:latin typeface="Arial Black" pitchFamily="34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407" y="1340768"/>
            <a:ext cx="8064896" cy="4812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58794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5"/>
          <p:cNvSpPr txBox="1"/>
          <p:nvPr/>
        </p:nvSpPr>
        <p:spPr>
          <a:xfrm>
            <a:off x="204689" y="561281"/>
            <a:ext cx="37444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 smtClean="0">
                <a:solidFill>
                  <a:srgbClr val="FFFF00"/>
                </a:solidFill>
                <a:latin typeface="Arial Black" pitchFamily="34" charset="0"/>
              </a:rPr>
              <a:t>Silnik turboodrzutowy</a:t>
            </a:r>
            <a:endParaRPr lang="pl-PL" sz="2800" b="1" dirty="0">
              <a:solidFill>
                <a:srgbClr val="00B0F0"/>
              </a:solidFill>
              <a:latin typeface="Arial Black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728" y="2708920"/>
            <a:ext cx="4159035" cy="2166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4453" y="235425"/>
            <a:ext cx="4788024" cy="3193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Prostokąt 4"/>
          <p:cNvSpPr/>
          <p:nvPr/>
        </p:nvSpPr>
        <p:spPr>
          <a:xfrm>
            <a:off x="395536" y="5013176"/>
            <a:ext cx="835292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b="1" dirty="0"/>
              <a:t>Silnik turboodrzutowy</a:t>
            </a:r>
            <a:r>
              <a:rPr lang="pl-PL" dirty="0"/>
              <a:t> </a:t>
            </a:r>
            <a:r>
              <a:rPr lang="pl-PL" dirty="0" smtClean="0"/>
              <a:t>napędza </a:t>
            </a:r>
            <a:r>
              <a:rPr lang="pl-PL" dirty="0"/>
              <a:t>pojazd poprzez wykorzystanie zjawiska odrzutu </a:t>
            </a:r>
            <a:r>
              <a:rPr lang="pl-PL" dirty="0" smtClean="0"/>
              <a:t>gazów. W </a:t>
            </a:r>
            <a:r>
              <a:rPr lang="pl-PL" dirty="0"/>
              <a:t>przeciwieństwie do silnika rakietowego wykorzystuje otaczające powietrze jako masę wyrzutową, a tlen zawarty w tym powietrzu jako utleniacz znajdującego się w zbiornikach pojazdu paliwa. Silnik ten montowany jest zazwyczaj w </a:t>
            </a:r>
            <a:r>
              <a:rPr lang="pl-PL" dirty="0" smtClean="0"/>
              <a:t>samolotach bojowych.  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5647882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204864"/>
            <a:ext cx="8414054" cy="3326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Prostokąt 4"/>
          <p:cNvSpPr/>
          <p:nvPr/>
        </p:nvSpPr>
        <p:spPr>
          <a:xfrm>
            <a:off x="2123728" y="1268760"/>
            <a:ext cx="508241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l-PL" sz="3200" b="1" dirty="0">
                <a:solidFill>
                  <a:srgbClr val="FFFF00"/>
                </a:solidFill>
                <a:latin typeface="Arial Black" pitchFamily="34" charset="0"/>
              </a:rPr>
              <a:t>Silnik turboodrzutowy</a:t>
            </a:r>
            <a:endParaRPr lang="pl-PL" sz="3200" b="1" dirty="0">
              <a:solidFill>
                <a:srgbClr val="00B0F0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87700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340768"/>
            <a:ext cx="7884368" cy="4775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Prostokąt 3"/>
          <p:cNvSpPr/>
          <p:nvPr/>
        </p:nvSpPr>
        <p:spPr>
          <a:xfrm>
            <a:off x="1484194" y="548680"/>
            <a:ext cx="607345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l-PL" sz="3200" b="1" dirty="0">
                <a:solidFill>
                  <a:srgbClr val="FFFF00"/>
                </a:solidFill>
                <a:latin typeface="Arial Black" pitchFamily="34" charset="0"/>
              </a:rPr>
              <a:t>Silnik </a:t>
            </a:r>
            <a:r>
              <a:rPr lang="pl-PL" sz="3200" b="1" dirty="0" smtClean="0">
                <a:solidFill>
                  <a:srgbClr val="FFFF00"/>
                </a:solidFill>
                <a:latin typeface="Arial Black" pitchFamily="34" charset="0"/>
              </a:rPr>
              <a:t>turbowentylatorowy</a:t>
            </a:r>
            <a:endParaRPr lang="pl-PL" sz="3200" b="1" dirty="0">
              <a:solidFill>
                <a:srgbClr val="00B0F0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33303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179512" y="260648"/>
            <a:ext cx="600677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b="1" dirty="0" smtClean="0">
                <a:solidFill>
                  <a:srgbClr val="FF0000"/>
                </a:solidFill>
                <a:latin typeface="Arial Black" pitchFamily="34" charset="0"/>
              </a:rPr>
              <a:t>ZADANIE :</a:t>
            </a:r>
          </a:p>
          <a:p>
            <a:endParaRPr lang="pl-PL" b="1" dirty="0" smtClean="0">
              <a:solidFill>
                <a:srgbClr val="FFFF00"/>
              </a:solidFill>
              <a:latin typeface="Arial Black" pitchFamily="34" charset="0"/>
            </a:endParaRPr>
          </a:p>
          <a:p>
            <a:r>
              <a:rPr lang="pl-PL" b="1" dirty="0" smtClean="0">
                <a:solidFill>
                  <a:srgbClr val="FFFF00"/>
                </a:solidFill>
                <a:latin typeface="Arial Black" pitchFamily="34" charset="0"/>
              </a:rPr>
              <a:t>Wykonaj model 3D : </a:t>
            </a:r>
            <a:r>
              <a:rPr lang="pl-PL" b="1" dirty="0" smtClean="0">
                <a:solidFill>
                  <a:srgbClr val="00B0F0"/>
                </a:solidFill>
                <a:latin typeface="Arial Black" pitchFamily="34" charset="0"/>
              </a:rPr>
              <a:t>silnika turboodrzutowego.</a:t>
            </a:r>
          </a:p>
          <a:p>
            <a:r>
              <a:rPr lang="pl-PL" b="1" dirty="0" smtClean="0">
                <a:solidFill>
                  <a:srgbClr val="FFFF00"/>
                </a:solidFill>
                <a:latin typeface="Arial Black" pitchFamily="34" charset="0"/>
              </a:rPr>
              <a:t>Oprogramowanie : </a:t>
            </a:r>
            <a:r>
              <a:rPr lang="pl-PL" b="1" dirty="0" smtClean="0">
                <a:solidFill>
                  <a:srgbClr val="00B0F0"/>
                </a:solidFill>
                <a:latin typeface="Arial Black" pitchFamily="34" charset="0"/>
              </a:rPr>
              <a:t>BLENDER </a:t>
            </a: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772816"/>
            <a:ext cx="7488832" cy="421246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141278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467544" y="404664"/>
            <a:ext cx="820891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/>
              <a:t>Statki </a:t>
            </a:r>
            <a:r>
              <a:rPr lang="pl-PL" dirty="0" smtClean="0"/>
              <a:t>powietrzne </a:t>
            </a:r>
            <a:r>
              <a:rPr lang="pl-PL" b="1" dirty="0" smtClean="0">
                <a:solidFill>
                  <a:srgbClr val="FFFF00"/>
                </a:solidFill>
              </a:rPr>
              <a:t>(SP) </a:t>
            </a:r>
            <a:r>
              <a:rPr lang="pl-PL" dirty="0"/>
              <a:t>możemy podzielić na klasy, kategorie i </a:t>
            </a:r>
            <a:r>
              <a:rPr lang="pl-PL" dirty="0" smtClean="0"/>
              <a:t>podkategorie.</a:t>
            </a:r>
            <a:endParaRPr lang="pl-PL" dirty="0"/>
          </a:p>
          <a:p>
            <a:r>
              <a:rPr lang="pl-PL" dirty="0" smtClean="0"/>
              <a:t>Podział </a:t>
            </a:r>
            <a:r>
              <a:rPr lang="pl-PL" dirty="0"/>
              <a:t>na klasy podyktowany jest charakterystyką i </a:t>
            </a:r>
            <a:r>
              <a:rPr lang="pl-PL" dirty="0" smtClean="0"/>
              <a:t>przeznaczeniem </a:t>
            </a:r>
            <a:r>
              <a:rPr lang="pl-PL" dirty="0"/>
              <a:t>statku powietrznego. </a:t>
            </a:r>
            <a:r>
              <a:rPr lang="pl-PL" dirty="0" smtClean="0"/>
              <a:t>Podział odbywa się ze </a:t>
            </a:r>
            <a:r>
              <a:rPr lang="pl-PL" dirty="0"/>
              <a:t>względu na wymagania techniczne. </a:t>
            </a:r>
            <a:endParaRPr lang="pl-PL" dirty="0" smtClean="0"/>
          </a:p>
          <a:p>
            <a:endParaRPr lang="pl-PL" dirty="0"/>
          </a:p>
          <a:p>
            <a:r>
              <a:rPr lang="pl-PL" dirty="0" smtClean="0"/>
              <a:t> </a:t>
            </a:r>
            <a:endParaRPr lang="pl-PL" b="1" i="1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1797859573"/>
              </p:ext>
            </p:extLst>
          </p:nvPr>
        </p:nvGraphicFramePr>
        <p:xfrm>
          <a:off x="1187624" y="234888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6358280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4784" y="476672"/>
            <a:ext cx="6264696" cy="59090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77" y="2574674"/>
            <a:ext cx="1646691" cy="107034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78" y="4725143"/>
            <a:ext cx="1679302" cy="111953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8083" y="1268760"/>
            <a:ext cx="1665918" cy="10672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9021" y="2364049"/>
            <a:ext cx="1657336" cy="11716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3609" y="3624187"/>
            <a:ext cx="1654980" cy="118683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8082" y="5589240"/>
            <a:ext cx="1665917" cy="10081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256600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22994"/>
            <a:ext cx="5273228" cy="66693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5"/>
          <p:cNvSpPr txBox="1"/>
          <p:nvPr/>
        </p:nvSpPr>
        <p:spPr>
          <a:xfrm>
            <a:off x="-540568" y="2571825"/>
            <a:ext cx="404716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 smtClean="0">
                <a:solidFill>
                  <a:srgbClr val="FFFF00"/>
                </a:solidFill>
                <a:latin typeface="Arial Black" pitchFamily="34" charset="0"/>
              </a:rPr>
              <a:t>Klasyfikacja statków powietrznych</a:t>
            </a:r>
            <a:endParaRPr lang="pl-PL" sz="2800" b="1" dirty="0">
              <a:solidFill>
                <a:srgbClr val="00B0F0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31563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5"/>
          <p:cNvSpPr txBox="1"/>
          <p:nvPr/>
        </p:nvSpPr>
        <p:spPr>
          <a:xfrm>
            <a:off x="1307828" y="188640"/>
            <a:ext cx="66607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b="1" dirty="0" smtClean="0">
                <a:solidFill>
                  <a:srgbClr val="FFFF00"/>
                </a:solidFill>
                <a:latin typeface="Arial Black" pitchFamily="34" charset="0"/>
              </a:rPr>
              <a:t>Klasyfikacja silników     </a:t>
            </a:r>
            <a:r>
              <a:rPr lang="pl-PL" sz="2000" b="1" dirty="0" smtClean="0">
                <a:solidFill>
                  <a:srgbClr val="00B0F0"/>
                </a:solidFill>
                <a:latin typeface="Arial Black" pitchFamily="34" charset="0"/>
              </a:rPr>
              <a:t>Wytwarzanie ciągu</a:t>
            </a:r>
            <a:endParaRPr lang="pl-PL" sz="2000" b="1" dirty="0">
              <a:solidFill>
                <a:srgbClr val="00B0F0"/>
              </a:solidFill>
              <a:latin typeface="Arial Black" pitchFamily="34" charset="0"/>
            </a:endParaRPr>
          </a:p>
        </p:txBody>
      </p:sp>
      <p:sp>
        <p:nvSpPr>
          <p:cNvPr id="4" name="Prostokąt zaokrąglony 3"/>
          <p:cNvSpPr/>
          <p:nvPr/>
        </p:nvSpPr>
        <p:spPr>
          <a:xfrm>
            <a:off x="1008743" y="980728"/>
            <a:ext cx="2808312" cy="648072"/>
          </a:xfrm>
          <a:prstGeom prst="round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b="1" dirty="0" smtClean="0">
                <a:solidFill>
                  <a:srgbClr val="FFFF00"/>
                </a:solidFill>
              </a:rPr>
              <a:t>Działanie bezpośrednie</a:t>
            </a:r>
            <a:endParaRPr lang="pl-PL" b="1" dirty="0">
              <a:solidFill>
                <a:srgbClr val="FFFF00"/>
              </a:solidFill>
            </a:endParaRPr>
          </a:p>
        </p:txBody>
      </p:sp>
      <p:sp>
        <p:nvSpPr>
          <p:cNvPr id="5" name="Prostokąt zaokrąglony 4"/>
          <p:cNvSpPr/>
          <p:nvPr/>
        </p:nvSpPr>
        <p:spPr>
          <a:xfrm>
            <a:off x="5436096" y="980728"/>
            <a:ext cx="2736304" cy="648072"/>
          </a:xfrm>
          <a:prstGeom prst="round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b="1" dirty="0" smtClean="0">
                <a:solidFill>
                  <a:srgbClr val="FFFF00"/>
                </a:solidFill>
              </a:rPr>
              <a:t>Działanie pośrednie</a:t>
            </a:r>
            <a:endParaRPr lang="pl-PL" b="1" dirty="0">
              <a:solidFill>
                <a:srgbClr val="FFFF00"/>
              </a:solidFill>
            </a:endParaRPr>
          </a:p>
        </p:txBody>
      </p:sp>
      <p:sp>
        <p:nvSpPr>
          <p:cNvPr id="7" name="Prostokąt zaokrąglony 6"/>
          <p:cNvSpPr/>
          <p:nvPr/>
        </p:nvSpPr>
        <p:spPr>
          <a:xfrm>
            <a:off x="1610904" y="2197274"/>
            <a:ext cx="2808312" cy="648072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b="1" dirty="0" smtClean="0"/>
              <a:t>Silniki odrzutowe</a:t>
            </a:r>
            <a:endParaRPr lang="pl-PL" b="1" dirty="0"/>
          </a:p>
        </p:txBody>
      </p:sp>
      <p:sp>
        <p:nvSpPr>
          <p:cNvPr id="8" name="Prostokąt zaokrąglony 7"/>
          <p:cNvSpPr/>
          <p:nvPr/>
        </p:nvSpPr>
        <p:spPr>
          <a:xfrm>
            <a:off x="6053658" y="2197274"/>
            <a:ext cx="2736304" cy="648072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b="1" dirty="0" smtClean="0"/>
              <a:t>Silniki śmigłowe</a:t>
            </a:r>
            <a:endParaRPr lang="pl-PL" b="1" dirty="0"/>
          </a:p>
        </p:txBody>
      </p:sp>
      <p:sp>
        <p:nvSpPr>
          <p:cNvPr id="9" name="Prostokąt zaokrąglony 8"/>
          <p:cNvSpPr/>
          <p:nvPr/>
        </p:nvSpPr>
        <p:spPr>
          <a:xfrm>
            <a:off x="271302" y="3458344"/>
            <a:ext cx="1800200" cy="6480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b="1" dirty="0" smtClean="0"/>
              <a:t>Przepływowe odrzutowe</a:t>
            </a:r>
            <a:endParaRPr lang="pl-PL" b="1" dirty="0"/>
          </a:p>
        </p:txBody>
      </p:sp>
      <p:sp>
        <p:nvSpPr>
          <p:cNvPr id="10" name="Prostokąt zaokrąglony 9"/>
          <p:cNvSpPr/>
          <p:nvPr/>
        </p:nvSpPr>
        <p:spPr>
          <a:xfrm>
            <a:off x="2483768" y="3458344"/>
            <a:ext cx="1800200" cy="6480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b="1" dirty="0" smtClean="0"/>
              <a:t>Silniki rakietowe</a:t>
            </a:r>
            <a:endParaRPr lang="pl-PL" b="1" dirty="0"/>
          </a:p>
        </p:txBody>
      </p:sp>
      <p:sp>
        <p:nvSpPr>
          <p:cNvPr id="11" name="Prostokąt zaokrąglony 10"/>
          <p:cNvSpPr/>
          <p:nvPr/>
        </p:nvSpPr>
        <p:spPr>
          <a:xfrm>
            <a:off x="966106" y="4365104"/>
            <a:ext cx="2052228" cy="6480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b="1" dirty="0" smtClean="0"/>
              <a:t>turbinowe</a:t>
            </a:r>
            <a:endParaRPr lang="pl-PL" b="1" dirty="0"/>
          </a:p>
        </p:txBody>
      </p:sp>
      <p:sp>
        <p:nvSpPr>
          <p:cNvPr id="12" name="Prostokąt zaokrąglony 11"/>
          <p:cNvSpPr/>
          <p:nvPr/>
        </p:nvSpPr>
        <p:spPr>
          <a:xfrm>
            <a:off x="971600" y="5157192"/>
            <a:ext cx="2052228" cy="6480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b="1" dirty="0" smtClean="0"/>
              <a:t>pulsacyjne</a:t>
            </a:r>
            <a:endParaRPr lang="pl-PL" b="1" dirty="0"/>
          </a:p>
        </p:txBody>
      </p:sp>
      <p:sp>
        <p:nvSpPr>
          <p:cNvPr id="13" name="Prostokąt zaokrąglony 12"/>
          <p:cNvSpPr/>
          <p:nvPr/>
        </p:nvSpPr>
        <p:spPr>
          <a:xfrm>
            <a:off x="962832" y="5877272"/>
            <a:ext cx="2052228" cy="6480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b="1" dirty="0" smtClean="0"/>
              <a:t>strumieniowe</a:t>
            </a:r>
            <a:endParaRPr lang="pl-PL" b="1" dirty="0"/>
          </a:p>
        </p:txBody>
      </p:sp>
      <p:sp>
        <p:nvSpPr>
          <p:cNvPr id="14" name="Prostokąt zaokrąglony 13"/>
          <p:cNvSpPr/>
          <p:nvPr/>
        </p:nvSpPr>
        <p:spPr>
          <a:xfrm>
            <a:off x="7020272" y="3479800"/>
            <a:ext cx="1692696" cy="6480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b="1" dirty="0" smtClean="0"/>
              <a:t>tłokowe</a:t>
            </a:r>
            <a:endParaRPr lang="pl-PL" b="1" dirty="0"/>
          </a:p>
        </p:txBody>
      </p:sp>
      <p:sp>
        <p:nvSpPr>
          <p:cNvPr id="15" name="Prostokąt zaokrąglony 14"/>
          <p:cNvSpPr/>
          <p:nvPr/>
        </p:nvSpPr>
        <p:spPr>
          <a:xfrm>
            <a:off x="5078760" y="3458344"/>
            <a:ext cx="1692696" cy="6480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b="1" dirty="0" smtClean="0"/>
              <a:t>turbinowe</a:t>
            </a:r>
            <a:endParaRPr lang="pl-PL" b="1" dirty="0"/>
          </a:p>
        </p:txBody>
      </p:sp>
      <p:sp>
        <p:nvSpPr>
          <p:cNvPr id="17" name="Prostokąt zaokrąglony 16"/>
          <p:cNvSpPr/>
          <p:nvPr/>
        </p:nvSpPr>
        <p:spPr>
          <a:xfrm>
            <a:off x="5919614" y="4365104"/>
            <a:ext cx="2052228" cy="6480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b="1" dirty="0" smtClean="0"/>
              <a:t>śmigłowe</a:t>
            </a:r>
            <a:endParaRPr lang="pl-PL" b="1" dirty="0"/>
          </a:p>
        </p:txBody>
      </p:sp>
      <p:sp>
        <p:nvSpPr>
          <p:cNvPr id="18" name="Prostokąt zaokrąglony 17"/>
          <p:cNvSpPr/>
          <p:nvPr/>
        </p:nvSpPr>
        <p:spPr>
          <a:xfrm>
            <a:off x="5925108" y="5157192"/>
            <a:ext cx="2052228" cy="6480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b="1" dirty="0" smtClean="0"/>
              <a:t>śmigłowcowe</a:t>
            </a:r>
            <a:endParaRPr lang="pl-PL" b="1" dirty="0"/>
          </a:p>
        </p:txBody>
      </p:sp>
      <p:sp>
        <p:nvSpPr>
          <p:cNvPr id="19" name="Prostokąt zaokrąglony 18"/>
          <p:cNvSpPr/>
          <p:nvPr/>
        </p:nvSpPr>
        <p:spPr>
          <a:xfrm>
            <a:off x="5916340" y="5877272"/>
            <a:ext cx="2052228" cy="6480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b="1" dirty="0" err="1"/>
              <a:t>ś</a:t>
            </a:r>
            <a:r>
              <a:rPr lang="pl-PL" b="1" dirty="0" err="1" smtClean="0"/>
              <a:t>migłowowenty</a:t>
            </a:r>
            <a:r>
              <a:rPr lang="pl-PL" b="1" dirty="0" smtClean="0"/>
              <a:t>- </a:t>
            </a:r>
            <a:r>
              <a:rPr lang="pl-PL" b="1" dirty="0" err="1" smtClean="0"/>
              <a:t>latorowe</a:t>
            </a:r>
            <a:endParaRPr lang="pl-PL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196" y="1988839"/>
            <a:ext cx="1211428" cy="108855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1442" y="2020094"/>
            <a:ext cx="1129308" cy="10573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Wygięta strzałka 23"/>
          <p:cNvSpPr/>
          <p:nvPr/>
        </p:nvSpPr>
        <p:spPr>
          <a:xfrm flipV="1">
            <a:off x="407768" y="4488718"/>
            <a:ext cx="484274" cy="1100522"/>
          </a:xfrm>
          <a:prstGeom prst="ben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21" name="Wygięta strzałka 20"/>
          <p:cNvSpPr/>
          <p:nvPr/>
        </p:nvSpPr>
        <p:spPr>
          <a:xfrm flipV="1">
            <a:off x="407768" y="4272694"/>
            <a:ext cx="484274" cy="432048"/>
          </a:xfrm>
          <a:prstGeom prst="ben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25" name="Wygięta strzałka 24"/>
          <p:cNvSpPr/>
          <p:nvPr/>
        </p:nvSpPr>
        <p:spPr>
          <a:xfrm flipV="1">
            <a:off x="407768" y="5255003"/>
            <a:ext cx="484274" cy="1100522"/>
          </a:xfrm>
          <a:prstGeom prst="ben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grpSp>
        <p:nvGrpSpPr>
          <p:cNvPr id="29" name="Grupa 28"/>
          <p:cNvGrpSpPr/>
          <p:nvPr/>
        </p:nvGrpSpPr>
        <p:grpSpPr>
          <a:xfrm>
            <a:off x="5364088" y="4282070"/>
            <a:ext cx="484274" cy="2082831"/>
            <a:chOff x="5432066" y="4282070"/>
            <a:chExt cx="484274" cy="2082831"/>
          </a:xfrm>
        </p:grpSpPr>
        <p:sp>
          <p:nvSpPr>
            <p:cNvPr id="26" name="Wygięta strzałka 25"/>
            <p:cNvSpPr/>
            <p:nvPr/>
          </p:nvSpPr>
          <p:spPr>
            <a:xfrm flipV="1">
              <a:off x="5432066" y="4498094"/>
              <a:ext cx="484274" cy="1100522"/>
            </a:xfrm>
            <a:prstGeom prst="bentArrow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solidFill>
                  <a:schemeClr val="tx1"/>
                </a:solidFill>
              </a:endParaRPr>
            </a:p>
          </p:txBody>
        </p:sp>
        <p:sp>
          <p:nvSpPr>
            <p:cNvPr id="27" name="Wygięta strzałka 26"/>
            <p:cNvSpPr/>
            <p:nvPr/>
          </p:nvSpPr>
          <p:spPr>
            <a:xfrm flipV="1">
              <a:off x="5432066" y="4282070"/>
              <a:ext cx="484274" cy="432048"/>
            </a:xfrm>
            <a:prstGeom prst="bentArrow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solidFill>
                  <a:schemeClr val="tx1"/>
                </a:solidFill>
              </a:endParaRPr>
            </a:p>
          </p:txBody>
        </p:sp>
        <p:sp>
          <p:nvSpPr>
            <p:cNvPr id="28" name="Wygięta strzałka 27"/>
            <p:cNvSpPr/>
            <p:nvPr/>
          </p:nvSpPr>
          <p:spPr>
            <a:xfrm flipV="1">
              <a:off x="5432066" y="5264379"/>
              <a:ext cx="484274" cy="1100522"/>
            </a:xfrm>
            <a:prstGeom prst="bentArrow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solidFill>
                  <a:schemeClr val="tx1"/>
                </a:solidFill>
              </a:endParaRPr>
            </a:p>
          </p:txBody>
        </p:sp>
      </p:grpSp>
      <p:sp>
        <p:nvSpPr>
          <p:cNvPr id="22" name="Strzałka w dół 21"/>
          <p:cNvSpPr/>
          <p:nvPr/>
        </p:nvSpPr>
        <p:spPr>
          <a:xfrm>
            <a:off x="1763688" y="2937942"/>
            <a:ext cx="180020" cy="432048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0" name="Strzałka w dół 29"/>
          <p:cNvSpPr/>
          <p:nvPr/>
        </p:nvSpPr>
        <p:spPr>
          <a:xfrm>
            <a:off x="3851920" y="2942010"/>
            <a:ext cx="180020" cy="432048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1" name="Strzałka w dół 30"/>
          <p:cNvSpPr/>
          <p:nvPr/>
        </p:nvSpPr>
        <p:spPr>
          <a:xfrm>
            <a:off x="6228184" y="2942010"/>
            <a:ext cx="180020" cy="432048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2" name="Strzałka w dół 31"/>
          <p:cNvSpPr/>
          <p:nvPr/>
        </p:nvSpPr>
        <p:spPr>
          <a:xfrm>
            <a:off x="8316416" y="2942010"/>
            <a:ext cx="180020" cy="432048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6" name="Strzałka w dół 35"/>
          <p:cNvSpPr/>
          <p:nvPr/>
        </p:nvSpPr>
        <p:spPr>
          <a:xfrm>
            <a:off x="6228184" y="1680890"/>
            <a:ext cx="180020" cy="432048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7" name="Strzałka w dół 36"/>
          <p:cNvSpPr/>
          <p:nvPr/>
        </p:nvSpPr>
        <p:spPr>
          <a:xfrm>
            <a:off x="1763688" y="1682179"/>
            <a:ext cx="180020" cy="432048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969159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Wygięta strzałka 39"/>
          <p:cNvSpPr/>
          <p:nvPr/>
        </p:nvSpPr>
        <p:spPr>
          <a:xfrm flipV="1">
            <a:off x="593935" y="5176014"/>
            <a:ext cx="248487" cy="809581"/>
          </a:xfrm>
          <a:prstGeom prst="ben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68" name="Wygięta strzałka 67"/>
          <p:cNvSpPr/>
          <p:nvPr/>
        </p:nvSpPr>
        <p:spPr>
          <a:xfrm flipV="1">
            <a:off x="5841853" y="4810296"/>
            <a:ext cx="248487" cy="809581"/>
          </a:xfrm>
          <a:prstGeom prst="ben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71" name="Wygięta strzałka 70"/>
          <p:cNvSpPr/>
          <p:nvPr/>
        </p:nvSpPr>
        <p:spPr>
          <a:xfrm flipV="1">
            <a:off x="5841853" y="4139902"/>
            <a:ext cx="248487" cy="809581"/>
          </a:xfrm>
          <a:prstGeom prst="ben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28" name="Wygięta strzałka 27"/>
          <p:cNvSpPr/>
          <p:nvPr/>
        </p:nvSpPr>
        <p:spPr>
          <a:xfrm flipV="1">
            <a:off x="229033" y="3305988"/>
            <a:ext cx="248487" cy="809581"/>
          </a:xfrm>
          <a:prstGeom prst="ben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38" name="Wygięta strzałka 37"/>
          <p:cNvSpPr/>
          <p:nvPr/>
        </p:nvSpPr>
        <p:spPr>
          <a:xfrm flipV="1">
            <a:off x="593935" y="4505620"/>
            <a:ext cx="248487" cy="809581"/>
          </a:xfrm>
          <a:prstGeom prst="ben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48" name="Wygięta strzałka 47"/>
          <p:cNvSpPr/>
          <p:nvPr/>
        </p:nvSpPr>
        <p:spPr>
          <a:xfrm flipH="1" flipV="1">
            <a:off x="4657381" y="5172141"/>
            <a:ext cx="237833" cy="809581"/>
          </a:xfrm>
          <a:prstGeom prst="ben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46" name="Wygięta strzałka 45"/>
          <p:cNvSpPr/>
          <p:nvPr/>
        </p:nvSpPr>
        <p:spPr>
          <a:xfrm flipH="1" flipV="1">
            <a:off x="4657381" y="4501747"/>
            <a:ext cx="237833" cy="809581"/>
          </a:xfrm>
          <a:prstGeom prst="ben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74" name="Wygięta strzałka 73"/>
          <p:cNvSpPr/>
          <p:nvPr/>
        </p:nvSpPr>
        <p:spPr>
          <a:xfrm flipV="1">
            <a:off x="7651186" y="4810296"/>
            <a:ext cx="248487" cy="809581"/>
          </a:xfrm>
          <a:prstGeom prst="ben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77" name="Wygięta strzałka 76"/>
          <p:cNvSpPr/>
          <p:nvPr/>
        </p:nvSpPr>
        <p:spPr>
          <a:xfrm flipV="1">
            <a:off x="7651186" y="4139902"/>
            <a:ext cx="248487" cy="809581"/>
          </a:xfrm>
          <a:prstGeom prst="ben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26" name="Wygięta strzałka 25"/>
          <p:cNvSpPr/>
          <p:nvPr/>
        </p:nvSpPr>
        <p:spPr>
          <a:xfrm flipV="1">
            <a:off x="229033" y="2635594"/>
            <a:ext cx="248487" cy="809581"/>
          </a:xfrm>
          <a:prstGeom prst="ben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44" name="Wygięta strzałka 43"/>
          <p:cNvSpPr/>
          <p:nvPr/>
        </p:nvSpPr>
        <p:spPr>
          <a:xfrm flipH="1" flipV="1">
            <a:off x="4657380" y="2199487"/>
            <a:ext cx="242617" cy="2676422"/>
          </a:xfrm>
          <a:prstGeom prst="ben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21" name="Wygięta strzałka 20"/>
          <p:cNvSpPr/>
          <p:nvPr/>
        </p:nvSpPr>
        <p:spPr>
          <a:xfrm flipV="1">
            <a:off x="3128674" y="2861200"/>
            <a:ext cx="242137" cy="549990"/>
          </a:xfrm>
          <a:prstGeom prst="ben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14" name="Wygięta strzałka 13"/>
          <p:cNvSpPr/>
          <p:nvPr/>
        </p:nvSpPr>
        <p:spPr>
          <a:xfrm flipV="1">
            <a:off x="1696464" y="3287786"/>
            <a:ext cx="242137" cy="709521"/>
          </a:xfrm>
          <a:prstGeom prst="ben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4" name="TextBox 5"/>
          <p:cNvSpPr txBox="1"/>
          <p:nvPr/>
        </p:nvSpPr>
        <p:spPr>
          <a:xfrm>
            <a:off x="899592" y="260648"/>
            <a:ext cx="66607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b="1" dirty="0" smtClean="0">
                <a:solidFill>
                  <a:srgbClr val="FFFF00"/>
                </a:solidFill>
                <a:latin typeface="Arial Black" pitchFamily="34" charset="0"/>
              </a:rPr>
              <a:t>Klasyfikacja silników     </a:t>
            </a:r>
            <a:r>
              <a:rPr lang="pl-PL" sz="2000" b="1" dirty="0" smtClean="0">
                <a:solidFill>
                  <a:srgbClr val="00B0F0"/>
                </a:solidFill>
                <a:latin typeface="Arial Black" pitchFamily="34" charset="0"/>
              </a:rPr>
              <a:t>konstrukcja</a:t>
            </a:r>
            <a:endParaRPr lang="pl-PL" sz="2000" b="1" dirty="0">
              <a:solidFill>
                <a:srgbClr val="00B0F0"/>
              </a:solidFill>
              <a:latin typeface="Arial Black" pitchFamily="34" charset="0"/>
            </a:endParaRPr>
          </a:p>
        </p:txBody>
      </p:sp>
      <p:sp>
        <p:nvSpPr>
          <p:cNvPr id="6" name="Prostokąt zaokrąglony 5"/>
          <p:cNvSpPr/>
          <p:nvPr/>
        </p:nvSpPr>
        <p:spPr>
          <a:xfrm>
            <a:off x="912145" y="872716"/>
            <a:ext cx="2240999" cy="504056"/>
          </a:xfrm>
          <a:prstGeom prst="round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b="1" dirty="0" smtClean="0">
                <a:solidFill>
                  <a:srgbClr val="FFFF00"/>
                </a:solidFill>
              </a:rPr>
              <a:t>odrzutowe</a:t>
            </a:r>
            <a:endParaRPr lang="pl-PL" b="1" dirty="0">
              <a:solidFill>
                <a:srgbClr val="FFFF00"/>
              </a:solidFill>
            </a:endParaRPr>
          </a:p>
        </p:txBody>
      </p:sp>
      <p:sp>
        <p:nvSpPr>
          <p:cNvPr id="8" name="Prostokąt zaokrąglony 7"/>
          <p:cNvSpPr/>
          <p:nvPr/>
        </p:nvSpPr>
        <p:spPr>
          <a:xfrm>
            <a:off x="179512" y="1916832"/>
            <a:ext cx="1386154" cy="50405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200" b="1" dirty="0" smtClean="0"/>
              <a:t>Turbo-odrzutowe</a:t>
            </a:r>
            <a:endParaRPr lang="pl-PL" sz="1200" b="1" dirty="0"/>
          </a:p>
        </p:txBody>
      </p:sp>
      <p:sp>
        <p:nvSpPr>
          <p:cNvPr id="9" name="Prostokąt zaokrąglony 8"/>
          <p:cNvSpPr/>
          <p:nvPr/>
        </p:nvSpPr>
        <p:spPr>
          <a:xfrm>
            <a:off x="1624456" y="1929370"/>
            <a:ext cx="1242138" cy="50405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200" b="1" dirty="0" smtClean="0"/>
              <a:t>rakietowe</a:t>
            </a:r>
            <a:endParaRPr lang="pl-PL" sz="1200" b="1" dirty="0"/>
          </a:p>
        </p:txBody>
      </p:sp>
      <p:sp>
        <p:nvSpPr>
          <p:cNvPr id="10" name="Prostokąt zaokrąglony 9"/>
          <p:cNvSpPr/>
          <p:nvPr/>
        </p:nvSpPr>
        <p:spPr>
          <a:xfrm>
            <a:off x="2981226" y="1932706"/>
            <a:ext cx="1242138" cy="50405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200" b="1" dirty="0" smtClean="0"/>
              <a:t>przepływowe</a:t>
            </a:r>
            <a:endParaRPr lang="pl-PL" sz="1200" b="1" dirty="0"/>
          </a:p>
        </p:txBody>
      </p:sp>
      <p:sp>
        <p:nvSpPr>
          <p:cNvPr id="12" name="Wygięta strzałka 11"/>
          <p:cNvSpPr/>
          <p:nvPr/>
        </p:nvSpPr>
        <p:spPr>
          <a:xfrm flipV="1">
            <a:off x="1691680" y="2616119"/>
            <a:ext cx="248487" cy="809581"/>
          </a:xfrm>
          <a:prstGeom prst="ben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13" name="Wygięta strzałka 12"/>
          <p:cNvSpPr/>
          <p:nvPr/>
        </p:nvSpPr>
        <p:spPr>
          <a:xfrm flipV="1">
            <a:off x="1696464" y="2394706"/>
            <a:ext cx="248487" cy="432048"/>
          </a:xfrm>
          <a:prstGeom prst="ben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15" name="Prostokąt zaokrąglony 14"/>
          <p:cNvSpPr/>
          <p:nvPr/>
        </p:nvSpPr>
        <p:spPr>
          <a:xfrm>
            <a:off x="1944951" y="2540225"/>
            <a:ext cx="1114881" cy="5040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200" b="1" dirty="0" smtClean="0"/>
              <a:t>Paliwo stałe</a:t>
            </a:r>
            <a:endParaRPr lang="pl-PL" sz="1200" b="1" dirty="0"/>
          </a:p>
        </p:txBody>
      </p:sp>
      <p:sp>
        <p:nvSpPr>
          <p:cNvPr id="16" name="Prostokąt zaokrąglony 15"/>
          <p:cNvSpPr/>
          <p:nvPr/>
        </p:nvSpPr>
        <p:spPr>
          <a:xfrm>
            <a:off x="1944951" y="3159162"/>
            <a:ext cx="1114881" cy="5040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200" b="1" dirty="0" smtClean="0"/>
              <a:t>Paliwo ciekłe</a:t>
            </a:r>
            <a:endParaRPr lang="pl-PL" sz="1200" b="1" dirty="0"/>
          </a:p>
        </p:txBody>
      </p:sp>
      <p:sp>
        <p:nvSpPr>
          <p:cNvPr id="17" name="Prostokąt zaokrąglony 16"/>
          <p:cNvSpPr/>
          <p:nvPr/>
        </p:nvSpPr>
        <p:spPr>
          <a:xfrm>
            <a:off x="1962087" y="3745279"/>
            <a:ext cx="1114881" cy="5040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200" b="1" dirty="0" smtClean="0"/>
              <a:t>jonowe</a:t>
            </a:r>
            <a:endParaRPr lang="pl-PL" sz="1200" b="1" dirty="0"/>
          </a:p>
        </p:txBody>
      </p:sp>
      <p:sp>
        <p:nvSpPr>
          <p:cNvPr id="18" name="Wygięta strzałka 17"/>
          <p:cNvSpPr/>
          <p:nvPr/>
        </p:nvSpPr>
        <p:spPr>
          <a:xfrm flipV="1">
            <a:off x="3128674" y="2443022"/>
            <a:ext cx="242137" cy="549990"/>
          </a:xfrm>
          <a:prstGeom prst="ben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19" name="Prostokąt zaokrąglony 18"/>
          <p:cNvSpPr/>
          <p:nvPr/>
        </p:nvSpPr>
        <p:spPr>
          <a:xfrm>
            <a:off x="3383377" y="2587038"/>
            <a:ext cx="1194734" cy="5040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200" b="1" dirty="0" smtClean="0"/>
              <a:t>pulsacyjne</a:t>
            </a:r>
            <a:endParaRPr lang="pl-PL" sz="1200" b="1" dirty="0"/>
          </a:p>
        </p:txBody>
      </p:sp>
      <p:sp>
        <p:nvSpPr>
          <p:cNvPr id="20" name="Prostokąt zaokrąglony 19"/>
          <p:cNvSpPr/>
          <p:nvPr/>
        </p:nvSpPr>
        <p:spPr>
          <a:xfrm>
            <a:off x="3377266" y="3158646"/>
            <a:ext cx="1194734" cy="5040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100" b="1" dirty="0" smtClean="0"/>
              <a:t>strumieniowe</a:t>
            </a:r>
            <a:endParaRPr lang="pl-PL" sz="1100" b="1" dirty="0"/>
          </a:p>
        </p:txBody>
      </p:sp>
      <p:sp>
        <p:nvSpPr>
          <p:cNvPr id="24" name="Wygięta strzałka 23"/>
          <p:cNvSpPr/>
          <p:nvPr/>
        </p:nvSpPr>
        <p:spPr>
          <a:xfrm flipV="1">
            <a:off x="233817" y="2401587"/>
            <a:ext cx="248487" cy="432048"/>
          </a:xfrm>
          <a:prstGeom prst="ben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25" name="Prostokąt zaokrąglony 24"/>
          <p:cNvSpPr/>
          <p:nvPr/>
        </p:nvSpPr>
        <p:spPr>
          <a:xfrm>
            <a:off x="482304" y="2547106"/>
            <a:ext cx="1114881" cy="5040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100" b="1" dirty="0" smtClean="0"/>
              <a:t>Z silnikiem tłokowym</a:t>
            </a:r>
            <a:endParaRPr lang="pl-PL" sz="1100" b="1" dirty="0"/>
          </a:p>
        </p:txBody>
      </p:sp>
      <p:sp>
        <p:nvSpPr>
          <p:cNvPr id="27" name="Prostokąt zaokrąglony 26"/>
          <p:cNvSpPr/>
          <p:nvPr/>
        </p:nvSpPr>
        <p:spPr>
          <a:xfrm>
            <a:off x="482304" y="3158646"/>
            <a:ext cx="1114881" cy="5040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100" b="1" dirty="0" smtClean="0"/>
              <a:t>Z silnikiem hybrydowym</a:t>
            </a:r>
            <a:endParaRPr lang="pl-PL" sz="1100" b="1" dirty="0"/>
          </a:p>
        </p:txBody>
      </p:sp>
      <p:sp>
        <p:nvSpPr>
          <p:cNvPr id="29" name="Prostokąt zaokrąglony 28"/>
          <p:cNvSpPr/>
          <p:nvPr/>
        </p:nvSpPr>
        <p:spPr>
          <a:xfrm>
            <a:off x="468053" y="3745279"/>
            <a:ext cx="1114881" cy="50405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100" b="1" dirty="0" smtClean="0"/>
              <a:t>Z turbiną gazową</a:t>
            </a:r>
            <a:endParaRPr lang="pl-PL" sz="1100" b="1" dirty="0"/>
          </a:p>
        </p:txBody>
      </p:sp>
      <p:sp>
        <p:nvSpPr>
          <p:cNvPr id="36" name="Wygięta strzałka 35"/>
          <p:cNvSpPr/>
          <p:nvPr/>
        </p:nvSpPr>
        <p:spPr>
          <a:xfrm flipV="1">
            <a:off x="598719" y="4271613"/>
            <a:ext cx="248487" cy="432048"/>
          </a:xfrm>
          <a:prstGeom prst="ben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37" name="Prostokąt zaokrąglony 36"/>
          <p:cNvSpPr/>
          <p:nvPr/>
        </p:nvSpPr>
        <p:spPr>
          <a:xfrm>
            <a:off x="847206" y="4417132"/>
            <a:ext cx="1348530" cy="5040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100" b="1" dirty="0" smtClean="0"/>
              <a:t>Sprężarka ośrodkowa</a:t>
            </a:r>
            <a:endParaRPr lang="pl-PL" sz="1100" b="1" dirty="0"/>
          </a:p>
        </p:txBody>
      </p:sp>
      <p:sp>
        <p:nvSpPr>
          <p:cNvPr id="39" name="Prostokąt zaokrąglony 38"/>
          <p:cNvSpPr/>
          <p:nvPr/>
        </p:nvSpPr>
        <p:spPr>
          <a:xfrm>
            <a:off x="847206" y="5028672"/>
            <a:ext cx="1348530" cy="5040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100" b="1" dirty="0" smtClean="0"/>
              <a:t>Sprężarka osiowa</a:t>
            </a:r>
            <a:endParaRPr lang="pl-PL" sz="1100" b="1" dirty="0"/>
          </a:p>
        </p:txBody>
      </p:sp>
      <p:sp>
        <p:nvSpPr>
          <p:cNvPr id="41" name="Prostokąt zaokrąglony 40"/>
          <p:cNvSpPr/>
          <p:nvPr/>
        </p:nvSpPr>
        <p:spPr>
          <a:xfrm>
            <a:off x="832955" y="5615305"/>
            <a:ext cx="1362781" cy="5040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050" b="1" dirty="0" smtClean="0"/>
              <a:t>turbowentylatory</a:t>
            </a:r>
            <a:endParaRPr lang="pl-PL" sz="1050" b="1" dirty="0"/>
          </a:p>
        </p:txBody>
      </p:sp>
      <p:sp>
        <p:nvSpPr>
          <p:cNvPr id="42" name="Prostokąt zaokrąglony 41"/>
          <p:cNvSpPr/>
          <p:nvPr/>
        </p:nvSpPr>
        <p:spPr>
          <a:xfrm>
            <a:off x="3757325" y="872716"/>
            <a:ext cx="2240999" cy="504056"/>
          </a:xfrm>
          <a:prstGeom prst="round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b="1" dirty="0" smtClean="0">
                <a:solidFill>
                  <a:srgbClr val="FFFF00"/>
                </a:solidFill>
              </a:rPr>
              <a:t>turbinowe</a:t>
            </a:r>
            <a:endParaRPr lang="pl-PL" b="1" dirty="0">
              <a:solidFill>
                <a:srgbClr val="FFFF00"/>
              </a:solidFill>
            </a:endParaRPr>
          </a:p>
        </p:txBody>
      </p:sp>
      <p:sp>
        <p:nvSpPr>
          <p:cNvPr id="43" name="Prostokąt zaokrąglony 42"/>
          <p:cNvSpPr/>
          <p:nvPr/>
        </p:nvSpPr>
        <p:spPr>
          <a:xfrm>
            <a:off x="6421180" y="872716"/>
            <a:ext cx="2240999" cy="504056"/>
          </a:xfrm>
          <a:prstGeom prst="round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b="1" dirty="0" smtClean="0">
                <a:solidFill>
                  <a:srgbClr val="FFFF00"/>
                </a:solidFill>
              </a:rPr>
              <a:t>tłokowe</a:t>
            </a:r>
            <a:endParaRPr lang="pl-PL" b="1" dirty="0">
              <a:solidFill>
                <a:srgbClr val="FFFF00"/>
              </a:solidFill>
            </a:endParaRPr>
          </a:p>
        </p:txBody>
      </p:sp>
      <p:sp>
        <p:nvSpPr>
          <p:cNvPr id="45" name="Prostokąt zaokrąglony 44"/>
          <p:cNvSpPr/>
          <p:nvPr/>
        </p:nvSpPr>
        <p:spPr>
          <a:xfrm>
            <a:off x="3274979" y="4447760"/>
            <a:ext cx="1319042" cy="5040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100" b="1" dirty="0" smtClean="0"/>
              <a:t>jednowałowe</a:t>
            </a:r>
            <a:endParaRPr lang="pl-PL" sz="1100" b="1" dirty="0"/>
          </a:p>
        </p:txBody>
      </p:sp>
      <p:sp>
        <p:nvSpPr>
          <p:cNvPr id="47" name="Prostokąt zaokrąglony 46"/>
          <p:cNvSpPr/>
          <p:nvPr/>
        </p:nvSpPr>
        <p:spPr>
          <a:xfrm>
            <a:off x="3274978" y="5059300"/>
            <a:ext cx="1319042" cy="5040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100" b="1" dirty="0" smtClean="0"/>
              <a:t>dwuwałowe</a:t>
            </a:r>
            <a:endParaRPr lang="pl-PL" sz="1100" b="1" dirty="0"/>
          </a:p>
        </p:txBody>
      </p:sp>
      <p:sp>
        <p:nvSpPr>
          <p:cNvPr id="49" name="Prostokąt zaokrąglony 48"/>
          <p:cNvSpPr/>
          <p:nvPr/>
        </p:nvSpPr>
        <p:spPr>
          <a:xfrm>
            <a:off x="3274978" y="5645933"/>
            <a:ext cx="1362781" cy="5040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050" b="1" dirty="0" smtClean="0"/>
              <a:t>turbowentylatory</a:t>
            </a:r>
            <a:endParaRPr lang="pl-PL" sz="1050" b="1" dirty="0"/>
          </a:p>
        </p:txBody>
      </p:sp>
      <p:sp>
        <p:nvSpPr>
          <p:cNvPr id="50" name="Wygięta strzałka 49"/>
          <p:cNvSpPr/>
          <p:nvPr/>
        </p:nvSpPr>
        <p:spPr>
          <a:xfrm flipV="1">
            <a:off x="7274507" y="3082002"/>
            <a:ext cx="242137" cy="549990"/>
          </a:xfrm>
          <a:prstGeom prst="ben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52" name="Prostokąt zaokrąglony 51"/>
          <p:cNvSpPr/>
          <p:nvPr/>
        </p:nvSpPr>
        <p:spPr>
          <a:xfrm>
            <a:off x="5474055" y="2139394"/>
            <a:ext cx="1242138" cy="50405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200" b="1" dirty="0" smtClean="0"/>
              <a:t>gwiazdowe</a:t>
            </a:r>
            <a:endParaRPr lang="pl-PL" sz="1200" b="1" dirty="0"/>
          </a:p>
        </p:txBody>
      </p:sp>
      <p:sp>
        <p:nvSpPr>
          <p:cNvPr id="53" name="Prostokąt zaokrąglony 52"/>
          <p:cNvSpPr/>
          <p:nvPr/>
        </p:nvSpPr>
        <p:spPr>
          <a:xfrm>
            <a:off x="7127059" y="2153508"/>
            <a:ext cx="1242138" cy="50405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200" b="1" dirty="0" smtClean="0"/>
              <a:t>rzędowe</a:t>
            </a:r>
            <a:endParaRPr lang="pl-PL" sz="1200" b="1" dirty="0"/>
          </a:p>
        </p:txBody>
      </p:sp>
      <p:sp>
        <p:nvSpPr>
          <p:cNvPr id="54" name="Wygięta strzałka 53"/>
          <p:cNvSpPr/>
          <p:nvPr/>
        </p:nvSpPr>
        <p:spPr>
          <a:xfrm flipV="1">
            <a:off x="5541279" y="2826143"/>
            <a:ext cx="248487" cy="809581"/>
          </a:xfrm>
          <a:prstGeom prst="ben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55" name="Wygięta strzałka 54"/>
          <p:cNvSpPr/>
          <p:nvPr/>
        </p:nvSpPr>
        <p:spPr>
          <a:xfrm flipV="1">
            <a:off x="5546063" y="2604730"/>
            <a:ext cx="248487" cy="432048"/>
          </a:xfrm>
          <a:prstGeom prst="ben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56" name="Prostokąt zaokrąglony 55"/>
          <p:cNvSpPr/>
          <p:nvPr/>
        </p:nvSpPr>
        <p:spPr>
          <a:xfrm>
            <a:off x="5794550" y="2750249"/>
            <a:ext cx="1114881" cy="5040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200" b="1" dirty="0" smtClean="0"/>
              <a:t>rotacyjne</a:t>
            </a:r>
            <a:endParaRPr lang="pl-PL" sz="1200" b="1" dirty="0"/>
          </a:p>
        </p:txBody>
      </p:sp>
      <p:sp>
        <p:nvSpPr>
          <p:cNvPr id="57" name="Prostokąt zaokrąglony 56"/>
          <p:cNvSpPr/>
          <p:nvPr/>
        </p:nvSpPr>
        <p:spPr>
          <a:xfrm>
            <a:off x="5794550" y="3369186"/>
            <a:ext cx="1114881" cy="50405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200" b="1" dirty="0"/>
              <a:t>z</a:t>
            </a:r>
            <a:r>
              <a:rPr lang="pl-PL" sz="1200" b="1" dirty="0" smtClean="0"/>
              <a:t> </a:t>
            </a:r>
            <a:r>
              <a:rPr lang="pl-PL" sz="1100" b="1" dirty="0" smtClean="0"/>
              <a:t>ruchomym</a:t>
            </a:r>
            <a:r>
              <a:rPr lang="pl-PL" sz="1200" b="1" dirty="0" smtClean="0"/>
              <a:t> wałem</a:t>
            </a:r>
            <a:endParaRPr lang="pl-PL" sz="1200" b="1" dirty="0"/>
          </a:p>
        </p:txBody>
      </p:sp>
      <p:sp>
        <p:nvSpPr>
          <p:cNvPr id="59" name="Wygięta strzałka 58"/>
          <p:cNvSpPr/>
          <p:nvPr/>
        </p:nvSpPr>
        <p:spPr>
          <a:xfrm flipV="1">
            <a:off x="7274507" y="2663824"/>
            <a:ext cx="242137" cy="549990"/>
          </a:xfrm>
          <a:prstGeom prst="ben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60" name="Prostokąt zaokrąglony 59"/>
          <p:cNvSpPr/>
          <p:nvPr/>
        </p:nvSpPr>
        <p:spPr>
          <a:xfrm>
            <a:off x="7529210" y="2807840"/>
            <a:ext cx="1194734" cy="5040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100" b="1" dirty="0" smtClean="0"/>
              <a:t>jednorzędowe</a:t>
            </a:r>
            <a:endParaRPr lang="pl-PL" sz="1200" b="1" dirty="0"/>
          </a:p>
        </p:txBody>
      </p:sp>
      <p:sp>
        <p:nvSpPr>
          <p:cNvPr id="61" name="Prostokąt zaokrąglony 60"/>
          <p:cNvSpPr/>
          <p:nvPr/>
        </p:nvSpPr>
        <p:spPr>
          <a:xfrm>
            <a:off x="7523099" y="3379448"/>
            <a:ext cx="1194734" cy="50405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100" b="1" dirty="0" smtClean="0"/>
              <a:t>wielorzędowe</a:t>
            </a:r>
            <a:endParaRPr lang="pl-PL" sz="1100" b="1" dirty="0"/>
          </a:p>
        </p:txBody>
      </p:sp>
      <p:sp>
        <p:nvSpPr>
          <p:cNvPr id="69" name="Wygięta strzałka 68"/>
          <p:cNvSpPr/>
          <p:nvPr/>
        </p:nvSpPr>
        <p:spPr>
          <a:xfrm flipV="1">
            <a:off x="5846637" y="3905895"/>
            <a:ext cx="248487" cy="432048"/>
          </a:xfrm>
          <a:prstGeom prst="ben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70" name="Prostokąt zaokrąglony 69"/>
          <p:cNvSpPr/>
          <p:nvPr/>
        </p:nvSpPr>
        <p:spPr>
          <a:xfrm>
            <a:off x="6095124" y="4051414"/>
            <a:ext cx="1396881" cy="5040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100" b="1" dirty="0" smtClean="0"/>
              <a:t>jednogwiazdowe</a:t>
            </a:r>
            <a:endParaRPr lang="pl-PL" sz="1100" b="1" dirty="0"/>
          </a:p>
        </p:txBody>
      </p:sp>
      <p:sp>
        <p:nvSpPr>
          <p:cNvPr id="72" name="Prostokąt zaokrąglony 71"/>
          <p:cNvSpPr/>
          <p:nvPr/>
        </p:nvSpPr>
        <p:spPr>
          <a:xfrm>
            <a:off x="6095124" y="4662954"/>
            <a:ext cx="1396881" cy="5040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100" b="1" dirty="0" smtClean="0"/>
              <a:t>dwugwiazdowe</a:t>
            </a:r>
            <a:endParaRPr lang="pl-PL" sz="1100" b="1" dirty="0"/>
          </a:p>
        </p:txBody>
      </p:sp>
      <p:sp>
        <p:nvSpPr>
          <p:cNvPr id="73" name="Prostokąt zaokrąglony 72"/>
          <p:cNvSpPr/>
          <p:nvPr/>
        </p:nvSpPr>
        <p:spPr>
          <a:xfrm>
            <a:off x="6080873" y="5249587"/>
            <a:ext cx="1396881" cy="5040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100" b="1" dirty="0" smtClean="0"/>
              <a:t>wielogwiazdowe</a:t>
            </a:r>
            <a:endParaRPr lang="pl-PL" sz="1100" b="1" dirty="0"/>
          </a:p>
        </p:txBody>
      </p:sp>
      <p:sp>
        <p:nvSpPr>
          <p:cNvPr id="75" name="Wygięta strzałka 74"/>
          <p:cNvSpPr/>
          <p:nvPr/>
        </p:nvSpPr>
        <p:spPr>
          <a:xfrm flipV="1">
            <a:off x="7655970" y="3905895"/>
            <a:ext cx="248487" cy="432048"/>
          </a:xfrm>
          <a:prstGeom prst="ben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76" name="Prostokąt zaokrąglony 75"/>
          <p:cNvSpPr/>
          <p:nvPr/>
        </p:nvSpPr>
        <p:spPr>
          <a:xfrm>
            <a:off x="7904457" y="4051414"/>
            <a:ext cx="1114881" cy="5040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100" b="1" dirty="0" smtClean="0"/>
              <a:t>widlaste</a:t>
            </a:r>
            <a:endParaRPr lang="pl-PL" sz="1100" b="1" dirty="0"/>
          </a:p>
        </p:txBody>
      </p:sp>
      <p:sp>
        <p:nvSpPr>
          <p:cNvPr id="78" name="Prostokąt zaokrąglony 77"/>
          <p:cNvSpPr/>
          <p:nvPr/>
        </p:nvSpPr>
        <p:spPr>
          <a:xfrm>
            <a:off x="7904457" y="4662954"/>
            <a:ext cx="1114881" cy="5040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100" b="1" dirty="0" smtClean="0"/>
              <a:t>piętrowe</a:t>
            </a:r>
            <a:endParaRPr lang="pl-PL" sz="1100" b="1" dirty="0"/>
          </a:p>
        </p:txBody>
      </p:sp>
      <p:sp>
        <p:nvSpPr>
          <p:cNvPr id="79" name="Prostokąt zaokrąglony 78"/>
          <p:cNvSpPr/>
          <p:nvPr/>
        </p:nvSpPr>
        <p:spPr>
          <a:xfrm>
            <a:off x="7890206" y="5249587"/>
            <a:ext cx="1114881" cy="5040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100" b="1" dirty="0" smtClean="0"/>
              <a:t>bokser</a:t>
            </a:r>
            <a:endParaRPr lang="pl-PL" sz="1100" b="1" dirty="0"/>
          </a:p>
        </p:txBody>
      </p:sp>
      <p:sp>
        <p:nvSpPr>
          <p:cNvPr id="80" name="Strzałka w dół 79"/>
          <p:cNvSpPr/>
          <p:nvPr/>
        </p:nvSpPr>
        <p:spPr>
          <a:xfrm>
            <a:off x="1832510" y="1451660"/>
            <a:ext cx="306924" cy="432048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1" name="Strzałka w dół 80"/>
          <p:cNvSpPr/>
          <p:nvPr/>
        </p:nvSpPr>
        <p:spPr>
          <a:xfrm>
            <a:off x="7338543" y="1473818"/>
            <a:ext cx="306924" cy="432048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2" name="Strzałka w dół 81"/>
          <p:cNvSpPr/>
          <p:nvPr/>
        </p:nvSpPr>
        <p:spPr>
          <a:xfrm>
            <a:off x="4724362" y="1526349"/>
            <a:ext cx="306924" cy="432048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42324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28675"/>
            <a:ext cx="2767203" cy="207540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378763" y="764704"/>
            <a:ext cx="51126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 smtClean="0">
                <a:solidFill>
                  <a:srgbClr val="FFFF00"/>
                </a:solidFill>
                <a:latin typeface="Arial Black" pitchFamily="34" charset="0"/>
              </a:rPr>
              <a:t>PARAMETRY FIZYCZNE SILNIKÓW</a:t>
            </a:r>
            <a:endParaRPr lang="pl-PL" sz="2800" b="1" dirty="0">
              <a:solidFill>
                <a:srgbClr val="00B0F0"/>
              </a:solidFill>
              <a:latin typeface="Arial Black" pitchFamily="34" charset="0"/>
            </a:endParaRP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953077438"/>
              </p:ext>
            </p:extLst>
          </p:nvPr>
        </p:nvGraphicFramePr>
        <p:xfrm>
          <a:off x="683568" y="2492896"/>
          <a:ext cx="7776864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8369744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5"/>
          <p:cNvSpPr txBox="1"/>
          <p:nvPr/>
        </p:nvSpPr>
        <p:spPr>
          <a:xfrm>
            <a:off x="539552" y="332656"/>
            <a:ext cx="75608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sz="1600" b="1" dirty="0">
                <a:solidFill>
                  <a:srgbClr val="FFFF00"/>
                </a:solidFill>
              </a:rPr>
              <a:t>Sprawność silników </a:t>
            </a:r>
            <a:r>
              <a:rPr lang="pl-PL" sz="1600" dirty="0"/>
              <a:t>spalinowych </a:t>
            </a:r>
            <a:r>
              <a:rPr lang="pl-PL" sz="1600" dirty="0" smtClean="0"/>
              <a:t>nie </a:t>
            </a:r>
            <a:r>
              <a:rPr lang="pl-PL" sz="1600" dirty="0"/>
              <a:t>jest duża, i wynosi ok. 30-40%. Oznacza to, że tylko </a:t>
            </a:r>
            <a:r>
              <a:rPr lang="pl-PL" sz="1600" b="1" dirty="0">
                <a:solidFill>
                  <a:srgbClr val="00B0F0"/>
                </a:solidFill>
              </a:rPr>
              <a:t>30 do 40% </a:t>
            </a:r>
            <a:r>
              <a:rPr lang="pl-PL" sz="1600" dirty="0"/>
              <a:t>energii dostarczonej w paliwie przetwarzana </a:t>
            </a:r>
            <a:r>
              <a:rPr lang="pl-PL" sz="1600" dirty="0" smtClean="0"/>
              <a:t>jest na </a:t>
            </a:r>
            <a:r>
              <a:rPr lang="pl-PL" sz="1600" dirty="0"/>
              <a:t>pracę użyteczną, czyli możliwą do wykorzystania do napędu statku powietrznego</a:t>
            </a:r>
            <a:r>
              <a:rPr lang="pl-PL" sz="1600" dirty="0" smtClean="0"/>
              <a:t>. </a:t>
            </a:r>
            <a:endParaRPr lang="pl-PL" sz="1600" b="1" dirty="0">
              <a:latin typeface="Arial Black" pitchFamily="34" charset="0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1304200" y="1484784"/>
            <a:ext cx="66607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b="1" dirty="0" smtClean="0">
                <a:solidFill>
                  <a:srgbClr val="FF0000"/>
                </a:solidFill>
                <a:latin typeface="Arial Black" pitchFamily="34" charset="0"/>
              </a:rPr>
              <a:t>Bilans energetyczny silnika spalinowego</a:t>
            </a:r>
            <a:endParaRPr lang="pl-PL" sz="2000" b="1" dirty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413" y="3338421"/>
            <a:ext cx="1543012" cy="130356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1998" y="3355487"/>
            <a:ext cx="1262968" cy="126296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5"/>
          <p:cNvSpPr txBox="1"/>
          <p:nvPr/>
        </p:nvSpPr>
        <p:spPr>
          <a:xfrm>
            <a:off x="224080" y="2933796"/>
            <a:ext cx="21602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400" b="1" dirty="0" smtClean="0">
                <a:solidFill>
                  <a:srgbClr val="FFFF00"/>
                </a:solidFill>
                <a:latin typeface="Arial Black" pitchFamily="34" charset="0"/>
              </a:rPr>
              <a:t>Energia z paliwa</a:t>
            </a:r>
            <a:endParaRPr lang="pl-PL" sz="1400" b="1" dirty="0">
              <a:solidFill>
                <a:srgbClr val="00B0F0"/>
              </a:solidFill>
              <a:latin typeface="Arial Black" pitchFamily="34" charset="0"/>
            </a:endParaRPr>
          </a:p>
        </p:txBody>
      </p:sp>
      <p:sp>
        <p:nvSpPr>
          <p:cNvPr id="9" name="TextBox 5"/>
          <p:cNvSpPr txBox="1"/>
          <p:nvPr/>
        </p:nvSpPr>
        <p:spPr>
          <a:xfrm>
            <a:off x="7133785" y="2920790"/>
            <a:ext cx="19807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400" b="1" dirty="0" smtClean="0">
                <a:solidFill>
                  <a:srgbClr val="FFFF00"/>
                </a:solidFill>
                <a:latin typeface="Arial Black" pitchFamily="34" charset="0"/>
              </a:rPr>
              <a:t>Praca użyteczna</a:t>
            </a:r>
            <a:endParaRPr lang="pl-PL" sz="1400" b="1" dirty="0">
              <a:solidFill>
                <a:srgbClr val="00B0F0"/>
              </a:solidFill>
              <a:latin typeface="Arial Black" pitchFamily="34" charset="0"/>
            </a:endParaRPr>
          </a:p>
        </p:txBody>
      </p:sp>
      <p:sp>
        <p:nvSpPr>
          <p:cNvPr id="6" name="Pięciokąt 5"/>
          <p:cNvSpPr/>
          <p:nvPr/>
        </p:nvSpPr>
        <p:spPr>
          <a:xfrm>
            <a:off x="1855098" y="3573016"/>
            <a:ext cx="5761029" cy="690359"/>
          </a:xfrm>
          <a:prstGeom prst="homePlate">
            <a:avLst/>
          </a:prstGeom>
          <a:gradFill flip="none" rotWithShape="1">
            <a:gsLst>
              <a:gs pos="0">
                <a:srgbClr val="FF0000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rgbClr val="FFFF00"/>
              </a:gs>
            </a:gsLst>
            <a:lin ang="0" scaled="0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3200" b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Arial Rounded MT Bold" pitchFamily="34" charset="0"/>
              </a:rPr>
              <a:t>100 %           straty           30%</a:t>
            </a:r>
            <a:endParaRPr lang="pl-PL" sz="3200" b="1" dirty="0">
              <a:solidFill>
                <a:schemeClr val="bg1">
                  <a:lumMod val="95000"/>
                  <a:lumOff val="5000"/>
                </a:schemeClr>
              </a:solidFill>
              <a:latin typeface="Arial Rounded MT Bold" pitchFamily="34" charset="0"/>
            </a:endParaRPr>
          </a:p>
        </p:txBody>
      </p:sp>
      <p:sp>
        <p:nvSpPr>
          <p:cNvPr id="10" name="Strzałka w dół 9"/>
          <p:cNvSpPr/>
          <p:nvPr/>
        </p:nvSpPr>
        <p:spPr>
          <a:xfrm>
            <a:off x="1834904" y="4618455"/>
            <a:ext cx="432048" cy="1258817"/>
          </a:xfrm>
          <a:prstGeom prst="downArrow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3" name="TextBox 5"/>
          <p:cNvSpPr txBox="1"/>
          <p:nvPr/>
        </p:nvSpPr>
        <p:spPr>
          <a:xfrm>
            <a:off x="2730294" y="6096497"/>
            <a:ext cx="15231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400" b="1" dirty="0" smtClean="0">
                <a:solidFill>
                  <a:srgbClr val="FFFF00"/>
                </a:solidFill>
                <a:latin typeface="Arial Black" pitchFamily="34" charset="0"/>
              </a:rPr>
              <a:t>chłodzenie</a:t>
            </a:r>
            <a:endParaRPr lang="pl-PL" sz="1400" b="1" dirty="0">
              <a:solidFill>
                <a:srgbClr val="00B0F0"/>
              </a:solidFill>
              <a:latin typeface="Arial Black" pitchFamily="34" charset="0"/>
            </a:endParaRPr>
          </a:p>
        </p:txBody>
      </p:sp>
      <p:sp>
        <p:nvSpPr>
          <p:cNvPr id="14" name="Strzałka w dół 13"/>
          <p:cNvSpPr/>
          <p:nvPr/>
        </p:nvSpPr>
        <p:spPr>
          <a:xfrm>
            <a:off x="3203848" y="4580719"/>
            <a:ext cx="432048" cy="1258817"/>
          </a:xfrm>
          <a:prstGeom prst="downArrow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5" name="TextBox 5"/>
          <p:cNvSpPr txBox="1"/>
          <p:nvPr/>
        </p:nvSpPr>
        <p:spPr>
          <a:xfrm>
            <a:off x="5137061" y="5988776"/>
            <a:ext cx="15231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400" b="1" dirty="0">
                <a:solidFill>
                  <a:srgbClr val="FFFF00"/>
                </a:solidFill>
                <a:latin typeface="Arial Black" pitchFamily="34" charset="0"/>
              </a:rPr>
              <a:t>o</a:t>
            </a:r>
            <a:r>
              <a:rPr lang="pl-PL" sz="1400" b="1" dirty="0" smtClean="0">
                <a:solidFill>
                  <a:srgbClr val="FFFF00"/>
                </a:solidFill>
                <a:latin typeface="Arial Black" pitchFamily="34" charset="0"/>
              </a:rPr>
              <a:t>grzanie spalin</a:t>
            </a:r>
            <a:endParaRPr lang="pl-PL" sz="1400" b="1" dirty="0">
              <a:solidFill>
                <a:srgbClr val="00B0F0"/>
              </a:solidFill>
              <a:latin typeface="Arial Black" pitchFamily="34" charset="0"/>
            </a:endParaRPr>
          </a:p>
        </p:txBody>
      </p:sp>
      <p:sp>
        <p:nvSpPr>
          <p:cNvPr id="16" name="Strzałka w dół 15"/>
          <p:cNvSpPr/>
          <p:nvPr/>
        </p:nvSpPr>
        <p:spPr>
          <a:xfrm>
            <a:off x="4499992" y="4580720"/>
            <a:ext cx="432048" cy="1258817"/>
          </a:xfrm>
          <a:prstGeom prst="downArrow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8" name="Strzałka w dół 17"/>
          <p:cNvSpPr/>
          <p:nvPr/>
        </p:nvSpPr>
        <p:spPr>
          <a:xfrm>
            <a:off x="5652120" y="4612698"/>
            <a:ext cx="432048" cy="1258817"/>
          </a:xfrm>
          <a:prstGeom prst="downArrow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9" name="TextBox 5"/>
          <p:cNvSpPr txBox="1"/>
          <p:nvPr/>
        </p:nvSpPr>
        <p:spPr>
          <a:xfrm>
            <a:off x="1316321" y="6031158"/>
            <a:ext cx="15231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400" b="1" dirty="0">
                <a:solidFill>
                  <a:srgbClr val="FFFF00"/>
                </a:solidFill>
                <a:latin typeface="Arial Black" pitchFamily="34" charset="0"/>
              </a:rPr>
              <a:t>s</a:t>
            </a:r>
            <a:r>
              <a:rPr lang="pl-PL" sz="1400" b="1" dirty="0" smtClean="0">
                <a:solidFill>
                  <a:srgbClr val="FFFF00"/>
                </a:solidFill>
                <a:latin typeface="Arial Black" pitchFamily="34" charset="0"/>
              </a:rPr>
              <a:t>palanie niezupełne</a:t>
            </a:r>
            <a:endParaRPr lang="pl-PL" sz="1400" b="1" dirty="0">
              <a:solidFill>
                <a:srgbClr val="00B0F0"/>
              </a:solidFill>
              <a:latin typeface="Arial Black" pitchFamily="34" charset="0"/>
            </a:endParaRPr>
          </a:p>
        </p:txBody>
      </p:sp>
      <p:sp>
        <p:nvSpPr>
          <p:cNvPr id="20" name="Strzałka w dół 19"/>
          <p:cNvSpPr/>
          <p:nvPr/>
        </p:nvSpPr>
        <p:spPr>
          <a:xfrm>
            <a:off x="6804248" y="4612698"/>
            <a:ext cx="432048" cy="1258817"/>
          </a:xfrm>
          <a:prstGeom prst="downArrow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1" name="TextBox 5"/>
          <p:cNvSpPr txBox="1"/>
          <p:nvPr/>
        </p:nvSpPr>
        <p:spPr>
          <a:xfrm>
            <a:off x="6300192" y="6073551"/>
            <a:ext cx="15231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400" b="1" dirty="0" smtClean="0">
                <a:solidFill>
                  <a:srgbClr val="FFFF00"/>
                </a:solidFill>
                <a:latin typeface="Arial Black" pitchFamily="34" charset="0"/>
              </a:rPr>
              <a:t>tarcie</a:t>
            </a:r>
            <a:endParaRPr lang="pl-PL" sz="1400" b="1" dirty="0">
              <a:solidFill>
                <a:srgbClr val="00B0F0"/>
              </a:solidFill>
              <a:latin typeface="Arial Black" pitchFamily="34" charset="0"/>
            </a:endParaRPr>
          </a:p>
        </p:txBody>
      </p:sp>
      <p:sp>
        <p:nvSpPr>
          <p:cNvPr id="22" name="TextBox 5"/>
          <p:cNvSpPr txBox="1"/>
          <p:nvPr/>
        </p:nvSpPr>
        <p:spPr>
          <a:xfrm>
            <a:off x="3912925" y="6021017"/>
            <a:ext cx="15231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400" b="1" dirty="0">
                <a:solidFill>
                  <a:srgbClr val="FFFF00"/>
                </a:solidFill>
                <a:latin typeface="Arial Black" pitchFamily="34" charset="0"/>
              </a:rPr>
              <a:t>p</a:t>
            </a:r>
            <a:r>
              <a:rPr lang="pl-PL" sz="1400" b="1" dirty="0" smtClean="0">
                <a:solidFill>
                  <a:srgbClr val="FFFF00"/>
                </a:solidFill>
                <a:latin typeface="Arial Black" pitchFamily="34" charset="0"/>
              </a:rPr>
              <a:t>rzepływ gazów</a:t>
            </a:r>
            <a:endParaRPr lang="pl-PL" sz="1400" b="1" dirty="0">
              <a:solidFill>
                <a:srgbClr val="00B0F0"/>
              </a:solidFill>
              <a:latin typeface="Arial Black" pitchFamily="34" charset="0"/>
            </a:endParaRPr>
          </a:p>
        </p:txBody>
      </p:sp>
      <p:sp>
        <p:nvSpPr>
          <p:cNvPr id="23" name="Strzałka w dół 22"/>
          <p:cNvSpPr/>
          <p:nvPr/>
        </p:nvSpPr>
        <p:spPr>
          <a:xfrm flipV="1">
            <a:off x="4519588" y="2841243"/>
            <a:ext cx="432048" cy="587926"/>
          </a:xfrm>
          <a:prstGeom prst="downArrow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4" name="TextBox 5"/>
          <p:cNvSpPr txBox="1"/>
          <p:nvPr/>
        </p:nvSpPr>
        <p:spPr>
          <a:xfrm>
            <a:off x="3309457" y="2354610"/>
            <a:ext cx="29907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400" b="1" dirty="0" smtClean="0">
                <a:solidFill>
                  <a:srgbClr val="FFFF00"/>
                </a:solidFill>
                <a:latin typeface="Arial Black" pitchFamily="34" charset="0"/>
              </a:rPr>
              <a:t>Napęd agregatów pomocniczych</a:t>
            </a:r>
            <a:endParaRPr lang="pl-PL" sz="1400" b="1" dirty="0">
              <a:solidFill>
                <a:srgbClr val="00B0F0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68211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5"/>
          <p:cNvSpPr txBox="1"/>
          <p:nvPr/>
        </p:nvSpPr>
        <p:spPr>
          <a:xfrm>
            <a:off x="-108520" y="1347772"/>
            <a:ext cx="37444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 smtClean="0">
                <a:solidFill>
                  <a:srgbClr val="FFFF00"/>
                </a:solidFill>
                <a:latin typeface="Arial Black" pitchFamily="34" charset="0"/>
              </a:rPr>
              <a:t>Silnik tłokowy</a:t>
            </a:r>
            <a:endParaRPr lang="pl-PL" sz="2800" b="1" dirty="0">
              <a:solidFill>
                <a:srgbClr val="00B0F0"/>
              </a:solidFill>
              <a:latin typeface="Arial Black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5622" y="196806"/>
            <a:ext cx="4464496" cy="33483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Prostokąt 4"/>
          <p:cNvSpPr/>
          <p:nvPr/>
        </p:nvSpPr>
        <p:spPr>
          <a:xfrm>
            <a:off x="611560" y="5658931"/>
            <a:ext cx="777686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 smtClean="0"/>
              <a:t>Silniki </a:t>
            </a:r>
            <a:r>
              <a:rPr lang="pl-PL" dirty="0"/>
              <a:t>tłokowe spotyka się głównie w samolotach: szkolnych, akrobacyjnych, małych samolotach dyspozycyjnych, większości samolotów rolniczych, motoszybowcach, sporadycznie w </a:t>
            </a:r>
            <a:r>
              <a:rPr lang="pl-PL" dirty="0" smtClean="0"/>
              <a:t>śmigłowcach. </a:t>
            </a:r>
            <a:endParaRPr lang="pl-PL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564904"/>
            <a:ext cx="3840426" cy="288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1630871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erspective">
  <a:themeElements>
    <a:clrScheme name="Perspective">
      <a:dk1>
        <a:sysClr val="windowText" lastClr="000000"/>
      </a:dk1>
      <a:lt1>
        <a:sysClr val="window" lastClr="FFFFFF"/>
      </a:lt1>
      <a:dk2>
        <a:srgbClr val="283138"/>
      </a:dk2>
      <a:lt2>
        <a:srgbClr val="FF8600"/>
      </a:lt2>
      <a:accent1>
        <a:srgbClr val="838D9B"/>
      </a:accent1>
      <a:accent2>
        <a:srgbClr val="D2610C"/>
      </a:accent2>
      <a:accent3>
        <a:srgbClr val="80716A"/>
      </a:accent3>
      <a:accent4>
        <a:srgbClr val="94147C"/>
      </a:accent4>
      <a:accent5>
        <a:srgbClr val="5D5AD2"/>
      </a:accent5>
      <a:accent6>
        <a:srgbClr val="6F6C7D"/>
      </a:accent6>
      <a:hlink>
        <a:srgbClr val="6187E3"/>
      </a:hlink>
      <a:folHlink>
        <a:srgbClr val="7B8EB8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erspec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alpha val="100000"/>
                <a:satMod val="160000"/>
                <a:lumMod val="105000"/>
              </a:schemeClr>
            </a:gs>
            <a:gs pos="41000">
              <a:schemeClr val="phClr">
                <a:tint val="57000"/>
                <a:satMod val="180000"/>
                <a:lumMod val="99000"/>
              </a:schemeClr>
            </a:gs>
            <a:gs pos="100000">
              <a:schemeClr val="phClr">
                <a:tint val="80000"/>
                <a:satMod val="200000"/>
                <a:lumMod val="10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6000"/>
                <a:satMod val="130000"/>
                <a:lumMod val="114000"/>
              </a:schemeClr>
            </a:gs>
            <a:gs pos="60000">
              <a:schemeClr val="phClr">
                <a:tint val="100000"/>
                <a:satMod val="106000"/>
                <a:lumMod val="110000"/>
              </a:schemeClr>
            </a:gs>
            <a:gs pos="100000">
              <a:schemeClr val="phClr"/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47625" dist="38100" dir="5400000" sy="98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woPt" dir="br">
              <a:rot lat="0" lon="0" rev="8700000"/>
            </a:lightRig>
          </a:scene3d>
          <a:sp3d prstMaterial="matte">
            <a:bevelT w="25400" h="53975"/>
          </a:sp3d>
        </a:effectStyle>
        <a:effectStyle>
          <a:effectLst>
            <a:reflection blurRad="12700" stA="24000" endPos="28000" dist="50800" dir="5400000" sy="-100000" rotWithShape="0"/>
          </a:effectLst>
          <a:scene3d>
            <a:camera prst="orthographicFront">
              <a:rot lat="0" lon="0" rev="0"/>
            </a:camera>
            <a:lightRig rig="threePt" dir="t">
              <a:rot lat="0" lon="0" rev="4800000"/>
            </a:lightRig>
          </a:scene3d>
          <a:sp3d>
            <a:bevelT w="69850" h="3175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80000"/>
                <a:satMod val="100000"/>
                <a:lumMod val="100000"/>
              </a:schemeClr>
            </a:gs>
            <a:gs pos="65000">
              <a:schemeClr val="phClr">
                <a:tint val="100000"/>
                <a:shade val="95000"/>
                <a:satMod val="100000"/>
                <a:lumMod val="100000"/>
              </a:schemeClr>
            </a:gs>
            <a:gs pos="100000">
              <a:schemeClr val="phClr">
                <a:tint val="88000"/>
                <a:shade val="100000"/>
                <a:satMod val="400000"/>
                <a:lumMod val="1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  <a:satMod val="90000"/>
              </a:schemeClr>
              <a:schemeClr val="phClr">
                <a:shade val="92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Perspective</Template>
  <TotalTime>1126</TotalTime>
  <Words>433</Words>
  <Application>Microsoft Office PowerPoint</Application>
  <PresentationFormat>Pokaz na ekranie (4:3)</PresentationFormat>
  <Paragraphs>100</Paragraphs>
  <Slides>16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16</vt:i4>
      </vt:variant>
    </vt:vector>
  </HeadingPairs>
  <TitlesOfParts>
    <vt:vector size="17" baseType="lpstr">
      <vt:lpstr>Perspective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Maciek</dc:creator>
  <cp:lastModifiedBy>Balcerek</cp:lastModifiedBy>
  <cp:revision>101</cp:revision>
  <dcterms:created xsi:type="dcterms:W3CDTF">2015-07-23T09:06:52Z</dcterms:created>
  <dcterms:modified xsi:type="dcterms:W3CDTF">2023-05-08T17:49:12Z</dcterms:modified>
</cp:coreProperties>
</file>