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72" r:id="rId3"/>
    <p:sldId id="273" r:id="rId4"/>
    <p:sldId id="271" r:id="rId5"/>
    <p:sldId id="257" r:id="rId6"/>
    <p:sldId id="260" r:id="rId7"/>
    <p:sldId id="262" r:id="rId8"/>
    <p:sldId id="263" r:id="rId9"/>
    <p:sldId id="259" r:id="rId10"/>
    <p:sldId id="258" r:id="rId11"/>
    <p:sldId id="274" r:id="rId12"/>
    <p:sldId id="264" r:id="rId13"/>
    <p:sldId id="265" r:id="rId14"/>
    <p:sldId id="266" r:id="rId15"/>
    <p:sldId id="270" r:id="rId16"/>
    <p:sldId id="267" r:id="rId17"/>
    <p:sldId id="268" r:id="rId18"/>
    <p:sldId id="269" r:id="rId19"/>
    <p:sldId id="275" r:id="rId20"/>
    <p:sldId id="277" r:id="rId21"/>
    <p:sldId id="276" r:id="rId22"/>
    <p:sldId id="278" r:id="rId23"/>
    <p:sldId id="279" r:id="rId24"/>
    <p:sldId id="280" r:id="rId25"/>
    <p:sldId id="282" r:id="rId2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50" d="100"/>
          <a:sy n="150" d="100"/>
        </p:scale>
        <p:origin x="-2424" y="-4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5A2AE-12A9-4440-AFDC-E1B6AB1B802D}"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pl-PL"/>
        </a:p>
      </dgm:t>
    </dgm:pt>
    <dgm:pt modelId="{C4414142-2E53-40A4-A050-404D2981DB76}">
      <dgm:prSet phldrT="[Tekst]" custT="1"/>
      <dgm:spPr/>
      <dgm:t>
        <a:bodyPr/>
        <a:lstStyle/>
        <a:p>
          <a:r>
            <a:rPr lang="pl-PL" sz="2400" b="1" i="1" dirty="0" smtClean="0">
              <a:solidFill>
                <a:srgbClr val="FFFF00"/>
              </a:solidFill>
              <a:effectLst>
                <a:outerShdw blurRad="38100" dist="38100" dir="2700000" algn="tl">
                  <a:srgbClr val="000000">
                    <a:alpha val="43137"/>
                  </a:srgbClr>
                </a:outerShdw>
              </a:effectLst>
              <a:latin typeface="Unispace" pitchFamily="49" charset="-18"/>
            </a:rPr>
            <a:t>RYSUNEK TECHNICZNY</a:t>
          </a:r>
          <a:endParaRPr lang="pl-PL" sz="2400" b="1" i="1" dirty="0">
            <a:solidFill>
              <a:srgbClr val="FFFF00"/>
            </a:solidFill>
            <a:effectLst>
              <a:outerShdw blurRad="38100" dist="38100" dir="2700000" algn="tl">
                <a:srgbClr val="000000">
                  <a:alpha val="43137"/>
                </a:srgbClr>
              </a:outerShdw>
            </a:effectLst>
            <a:latin typeface="Unispace" pitchFamily="49" charset="-18"/>
          </a:endParaRPr>
        </a:p>
      </dgm:t>
    </dgm:pt>
    <dgm:pt modelId="{059EA149-8417-41A9-8369-6D2D2F8CFC38}" type="parTrans" cxnId="{297D1139-AC2E-4C47-AD8E-7DAB12870520}">
      <dgm:prSet/>
      <dgm:spPr/>
      <dgm:t>
        <a:bodyPr/>
        <a:lstStyle/>
        <a:p>
          <a:endParaRPr lang="pl-PL"/>
        </a:p>
      </dgm:t>
    </dgm:pt>
    <dgm:pt modelId="{9F960942-4C40-4CAD-874F-B650C3C8B6A4}" type="sibTrans" cxnId="{297D1139-AC2E-4C47-AD8E-7DAB12870520}">
      <dgm:prSet/>
      <dgm:spPr/>
      <dgm:t>
        <a:bodyPr/>
        <a:lstStyle/>
        <a:p>
          <a:endParaRPr lang="pl-PL"/>
        </a:p>
      </dgm:t>
    </dgm:pt>
    <dgm:pt modelId="{14FE5CC3-7BE8-4D3B-AA0C-1DA3A73A7611}">
      <dgm:prSet phldrT="[Tekst]" custT="1"/>
      <dgm:spPr/>
      <dgm:t>
        <a:bodyPr/>
        <a:lstStyle/>
        <a:p>
          <a:r>
            <a:rPr lang="pl-PL" sz="2000" b="1" i="1" dirty="0" smtClean="0">
              <a:solidFill>
                <a:schemeClr val="accent5">
                  <a:lumMod val="75000"/>
                </a:schemeClr>
              </a:solidFill>
              <a:latin typeface="Unispace" pitchFamily="49" charset="-18"/>
            </a:rPr>
            <a:t>Złożeniowy/zespołu</a:t>
          </a:r>
        </a:p>
        <a:p>
          <a:endParaRPr lang="pl-PL" sz="2000" b="1" i="0" dirty="0" smtClean="0">
            <a:solidFill>
              <a:schemeClr val="bg1"/>
            </a:solidFill>
          </a:endParaRPr>
        </a:p>
        <a:p>
          <a:r>
            <a:rPr lang="pl-PL" sz="1400" b="1" dirty="0" smtClean="0">
              <a:solidFill>
                <a:schemeClr val="bg1"/>
              </a:solidFill>
            </a:rPr>
            <a:t>Wzajemne ułożenie części</a:t>
          </a:r>
        </a:p>
        <a:p>
          <a:r>
            <a:rPr lang="pl-PL" sz="1400" b="1" dirty="0" smtClean="0">
              <a:solidFill>
                <a:schemeClr val="bg1"/>
              </a:solidFill>
            </a:rPr>
            <a:t>Sposób montażu części</a:t>
          </a:r>
        </a:p>
      </dgm:t>
    </dgm:pt>
    <dgm:pt modelId="{687175F1-F793-4580-A58F-0668FFDDA86A}" type="parTrans" cxnId="{C0781BF3-6E82-447F-B99C-E9F1C6BE3871}">
      <dgm:prSet/>
      <dgm:spPr/>
      <dgm:t>
        <a:bodyPr/>
        <a:lstStyle/>
        <a:p>
          <a:endParaRPr lang="pl-PL"/>
        </a:p>
      </dgm:t>
    </dgm:pt>
    <dgm:pt modelId="{51A15E96-8C1D-432E-8A4C-99F07E390808}" type="sibTrans" cxnId="{C0781BF3-6E82-447F-B99C-E9F1C6BE3871}">
      <dgm:prSet/>
      <dgm:spPr/>
      <dgm:t>
        <a:bodyPr/>
        <a:lstStyle/>
        <a:p>
          <a:endParaRPr lang="pl-PL"/>
        </a:p>
      </dgm:t>
    </dgm:pt>
    <dgm:pt modelId="{3E1E47D0-47FE-40C2-9535-9B91513CE09C}">
      <dgm:prSet phldrT="[Tekst]" custT="1"/>
      <dgm:spPr/>
      <dgm:t>
        <a:bodyPr/>
        <a:lstStyle/>
        <a:p>
          <a:endParaRPr lang="pl-PL" sz="2000" b="1" dirty="0" smtClean="0">
            <a:solidFill>
              <a:schemeClr val="bg1"/>
            </a:solidFill>
          </a:endParaRPr>
        </a:p>
        <a:p>
          <a:r>
            <a:rPr lang="pl-PL" sz="2000" b="1" i="1" dirty="0" err="1" smtClean="0">
              <a:solidFill>
                <a:schemeClr val="accent5">
                  <a:lumMod val="75000"/>
                </a:schemeClr>
              </a:solidFill>
              <a:effectLst/>
            </a:rPr>
            <a:t>Cześci</a:t>
          </a:r>
          <a:endParaRPr lang="pl-PL" sz="2000" b="1" i="1" dirty="0" smtClean="0">
            <a:solidFill>
              <a:schemeClr val="accent5">
                <a:lumMod val="75000"/>
              </a:schemeClr>
            </a:solidFill>
            <a:effectLst/>
          </a:endParaRPr>
        </a:p>
        <a:p>
          <a:r>
            <a:rPr lang="pl-PL" sz="1400" b="1" dirty="0" smtClean="0">
              <a:solidFill>
                <a:schemeClr val="bg1"/>
              </a:solidFill>
            </a:rPr>
            <a:t>Pojedyncze części obiektu</a:t>
          </a:r>
        </a:p>
        <a:p>
          <a:r>
            <a:rPr lang="pl-PL" sz="1400" b="1" dirty="0" smtClean="0">
              <a:solidFill>
                <a:schemeClr val="bg1"/>
              </a:solidFill>
            </a:rPr>
            <a:t> Przedstawione do precyzyjnego wykonania -: materiał, wymiary, skalę, nazwy części</a:t>
          </a:r>
        </a:p>
        <a:p>
          <a:endParaRPr lang="pl-PL" sz="1400" b="1" dirty="0">
            <a:solidFill>
              <a:schemeClr val="bg1"/>
            </a:solidFill>
          </a:endParaRPr>
        </a:p>
      </dgm:t>
    </dgm:pt>
    <dgm:pt modelId="{EC2BB484-ACEA-4474-A123-37820FA53399}" type="sibTrans" cxnId="{412CDF98-E3BE-4D9E-AF6B-2CBC7AECF803}">
      <dgm:prSet/>
      <dgm:spPr/>
      <dgm:t>
        <a:bodyPr/>
        <a:lstStyle/>
        <a:p>
          <a:endParaRPr lang="pl-PL"/>
        </a:p>
      </dgm:t>
    </dgm:pt>
    <dgm:pt modelId="{DB651D7A-7C0C-4786-AB5D-4013C511144F}" type="parTrans" cxnId="{412CDF98-E3BE-4D9E-AF6B-2CBC7AECF803}">
      <dgm:prSet/>
      <dgm:spPr/>
      <dgm:t>
        <a:bodyPr/>
        <a:lstStyle/>
        <a:p>
          <a:endParaRPr lang="pl-PL"/>
        </a:p>
      </dgm:t>
    </dgm:pt>
    <dgm:pt modelId="{0B8C74C2-3361-4757-9F60-9288EB4C4F62}" type="pres">
      <dgm:prSet presAssocID="{62D5A2AE-12A9-4440-AFDC-E1B6AB1B802D}" presName="hierChild1" presStyleCnt="0">
        <dgm:presLayoutVars>
          <dgm:orgChart val="1"/>
          <dgm:chPref val="1"/>
          <dgm:dir/>
          <dgm:animOne val="branch"/>
          <dgm:animLvl val="lvl"/>
          <dgm:resizeHandles/>
        </dgm:presLayoutVars>
      </dgm:prSet>
      <dgm:spPr/>
      <dgm:t>
        <a:bodyPr/>
        <a:lstStyle/>
        <a:p>
          <a:endParaRPr lang="pl-PL"/>
        </a:p>
      </dgm:t>
    </dgm:pt>
    <dgm:pt modelId="{EF730294-BBD0-46C4-8B5F-52F2C5D85C62}" type="pres">
      <dgm:prSet presAssocID="{C4414142-2E53-40A4-A050-404D2981DB76}" presName="hierRoot1" presStyleCnt="0">
        <dgm:presLayoutVars>
          <dgm:hierBranch val="init"/>
        </dgm:presLayoutVars>
      </dgm:prSet>
      <dgm:spPr/>
      <dgm:t>
        <a:bodyPr/>
        <a:lstStyle/>
        <a:p>
          <a:endParaRPr lang="pl-PL"/>
        </a:p>
      </dgm:t>
    </dgm:pt>
    <dgm:pt modelId="{E88F088D-BC94-4447-B7E8-E17B1943104B}" type="pres">
      <dgm:prSet presAssocID="{C4414142-2E53-40A4-A050-404D2981DB76}" presName="rootComposite1" presStyleCnt="0"/>
      <dgm:spPr/>
      <dgm:t>
        <a:bodyPr/>
        <a:lstStyle/>
        <a:p>
          <a:endParaRPr lang="pl-PL"/>
        </a:p>
      </dgm:t>
    </dgm:pt>
    <dgm:pt modelId="{8EB34FAC-5780-406F-B9C5-25296718F43E}" type="pres">
      <dgm:prSet presAssocID="{C4414142-2E53-40A4-A050-404D2981DB76}" presName="rootText1" presStyleLbl="node0" presStyleIdx="0" presStyleCnt="1" custScaleY="53423">
        <dgm:presLayoutVars>
          <dgm:chPref val="3"/>
        </dgm:presLayoutVars>
      </dgm:prSet>
      <dgm:spPr/>
      <dgm:t>
        <a:bodyPr/>
        <a:lstStyle/>
        <a:p>
          <a:endParaRPr lang="pl-PL"/>
        </a:p>
      </dgm:t>
    </dgm:pt>
    <dgm:pt modelId="{791AC058-7699-49C8-9125-235BAB805614}" type="pres">
      <dgm:prSet presAssocID="{C4414142-2E53-40A4-A050-404D2981DB76}" presName="rootConnector1" presStyleLbl="node1" presStyleIdx="0" presStyleCnt="0"/>
      <dgm:spPr/>
      <dgm:t>
        <a:bodyPr/>
        <a:lstStyle/>
        <a:p>
          <a:endParaRPr lang="pl-PL"/>
        </a:p>
      </dgm:t>
    </dgm:pt>
    <dgm:pt modelId="{84F4D52C-1C10-4167-8A1A-712B1925BA23}" type="pres">
      <dgm:prSet presAssocID="{C4414142-2E53-40A4-A050-404D2981DB76}" presName="hierChild2" presStyleCnt="0"/>
      <dgm:spPr/>
      <dgm:t>
        <a:bodyPr/>
        <a:lstStyle/>
        <a:p>
          <a:endParaRPr lang="pl-PL"/>
        </a:p>
      </dgm:t>
    </dgm:pt>
    <dgm:pt modelId="{655B7E1E-4894-4631-AFC7-2B160CFED57E}" type="pres">
      <dgm:prSet presAssocID="{687175F1-F793-4580-A58F-0668FFDDA86A}" presName="Name37" presStyleLbl="parChTrans1D2" presStyleIdx="0" presStyleCnt="2"/>
      <dgm:spPr/>
      <dgm:t>
        <a:bodyPr/>
        <a:lstStyle/>
        <a:p>
          <a:endParaRPr lang="pl-PL"/>
        </a:p>
      </dgm:t>
    </dgm:pt>
    <dgm:pt modelId="{1EBBD592-DF75-4A6E-9D7A-E25F42E24AD6}" type="pres">
      <dgm:prSet presAssocID="{14FE5CC3-7BE8-4D3B-AA0C-1DA3A73A7611}" presName="hierRoot2" presStyleCnt="0">
        <dgm:presLayoutVars>
          <dgm:hierBranch val="init"/>
        </dgm:presLayoutVars>
      </dgm:prSet>
      <dgm:spPr/>
      <dgm:t>
        <a:bodyPr/>
        <a:lstStyle/>
        <a:p>
          <a:endParaRPr lang="pl-PL"/>
        </a:p>
      </dgm:t>
    </dgm:pt>
    <dgm:pt modelId="{6E2FAE8D-2DAA-464D-8587-B2E2392B14F5}" type="pres">
      <dgm:prSet presAssocID="{14FE5CC3-7BE8-4D3B-AA0C-1DA3A73A7611}" presName="rootComposite" presStyleCnt="0"/>
      <dgm:spPr/>
      <dgm:t>
        <a:bodyPr/>
        <a:lstStyle/>
        <a:p>
          <a:endParaRPr lang="pl-PL"/>
        </a:p>
      </dgm:t>
    </dgm:pt>
    <dgm:pt modelId="{66D3E82A-5B26-4115-B5B1-5F68623ED4C5}" type="pres">
      <dgm:prSet presAssocID="{14FE5CC3-7BE8-4D3B-AA0C-1DA3A73A7611}" presName="rootText" presStyleLbl="node2" presStyleIdx="0" presStyleCnt="2" custLinFactNeighborX="-1309" custLinFactNeighborY="1269">
        <dgm:presLayoutVars>
          <dgm:chPref val="3"/>
        </dgm:presLayoutVars>
      </dgm:prSet>
      <dgm:spPr/>
      <dgm:t>
        <a:bodyPr/>
        <a:lstStyle/>
        <a:p>
          <a:endParaRPr lang="pl-PL"/>
        </a:p>
      </dgm:t>
    </dgm:pt>
    <dgm:pt modelId="{B2857A96-2353-4B90-BC49-D19287A91986}" type="pres">
      <dgm:prSet presAssocID="{14FE5CC3-7BE8-4D3B-AA0C-1DA3A73A7611}" presName="rootConnector" presStyleLbl="node2" presStyleIdx="0" presStyleCnt="2"/>
      <dgm:spPr/>
      <dgm:t>
        <a:bodyPr/>
        <a:lstStyle/>
        <a:p>
          <a:endParaRPr lang="pl-PL"/>
        </a:p>
      </dgm:t>
    </dgm:pt>
    <dgm:pt modelId="{5B7AA85F-36B7-4192-A22A-C2723A8A0C42}" type="pres">
      <dgm:prSet presAssocID="{14FE5CC3-7BE8-4D3B-AA0C-1DA3A73A7611}" presName="hierChild4" presStyleCnt="0"/>
      <dgm:spPr/>
      <dgm:t>
        <a:bodyPr/>
        <a:lstStyle/>
        <a:p>
          <a:endParaRPr lang="pl-PL"/>
        </a:p>
      </dgm:t>
    </dgm:pt>
    <dgm:pt modelId="{1BEFA83A-4B47-4523-9AE7-79C9C3FC81DB}" type="pres">
      <dgm:prSet presAssocID="{14FE5CC3-7BE8-4D3B-AA0C-1DA3A73A7611}" presName="hierChild5" presStyleCnt="0"/>
      <dgm:spPr/>
      <dgm:t>
        <a:bodyPr/>
        <a:lstStyle/>
        <a:p>
          <a:endParaRPr lang="pl-PL"/>
        </a:p>
      </dgm:t>
    </dgm:pt>
    <dgm:pt modelId="{70CE3034-DF92-4640-B2D9-3277CC4C0B58}" type="pres">
      <dgm:prSet presAssocID="{DB651D7A-7C0C-4786-AB5D-4013C511144F}" presName="Name37" presStyleLbl="parChTrans1D2" presStyleIdx="1" presStyleCnt="2"/>
      <dgm:spPr/>
      <dgm:t>
        <a:bodyPr/>
        <a:lstStyle/>
        <a:p>
          <a:endParaRPr lang="pl-PL"/>
        </a:p>
      </dgm:t>
    </dgm:pt>
    <dgm:pt modelId="{C8BD4987-266B-4443-8717-B700EA298213}" type="pres">
      <dgm:prSet presAssocID="{3E1E47D0-47FE-40C2-9535-9B91513CE09C}" presName="hierRoot2" presStyleCnt="0">
        <dgm:presLayoutVars>
          <dgm:hierBranch val="init"/>
        </dgm:presLayoutVars>
      </dgm:prSet>
      <dgm:spPr/>
      <dgm:t>
        <a:bodyPr/>
        <a:lstStyle/>
        <a:p>
          <a:endParaRPr lang="pl-PL"/>
        </a:p>
      </dgm:t>
    </dgm:pt>
    <dgm:pt modelId="{9584741D-31F1-49B9-9D1D-0A3C8A7FF161}" type="pres">
      <dgm:prSet presAssocID="{3E1E47D0-47FE-40C2-9535-9B91513CE09C}" presName="rootComposite" presStyleCnt="0"/>
      <dgm:spPr/>
      <dgm:t>
        <a:bodyPr/>
        <a:lstStyle/>
        <a:p>
          <a:endParaRPr lang="pl-PL"/>
        </a:p>
      </dgm:t>
    </dgm:pt>
    <dgm:pt modelId="{71E0F0F7-3F9A-41FF-9EBE-59362A71CB19}" type="pres">
      <dgm:prSet presAssocID="{3E1E47D0-47FE-40C2-9535-9B91513CE09C}" presName="rootText" presStyleLbl="node2" presStyleIdx="1" presStyleCnt="2">
        <dgm:presLayoutVars>
          <dgm:chPref val="3"/>
        </dgm:presLayoutVars>
      </dgm:prSet>
      <dgm:spPr/>
      <dgm:t>
        <a:bodyPr/>
        <a:lstStyle/>
        <a:p>
          <a:endParaRPr lang="pl-PL"/>
        </a:p>
      </dgm:t>
    </dgm:pt>
    <dgm:pt modelId="{3231B120-1ACE-4143-B69D-923567185AA0}" type="pres">
      <dgm:prSet presAssocID="{3E1E47D0-47FE-40C2-9535-9B91513CE09C}" presName="rootConnector" presStyleLbl="node2" presStyleIdx="1" presStyleCnt="2"/>
      <dgm:spPr/>
      <dgm:t>
        <a:bodyPr/>
        <a:lstStyle/>
        <a:p>
          <a:endParaRPr lang="pl-PL"/>
        </a:p>
      </dgm:t>
    </dgm:pt>
    <dgm:pt modelId="{71A6C154-6F13-4231-9D8B-B818A710DCE8}" type="pres">
      <dgm:prSet presAssocID="{3E1E47D0-47FE-40C2-9535-9B91513CE09C}" presName="hierChild4" presStyleCnt="0"/>
      <dgm:spPr/>
      <dgm:t>
        <a:bodyPr/>
        <a:lstStyle/>
        <a:p>
          <a:endParaRPr lang="pl-PL"/>
        </a:p>
      </dgm:t>
    </dgm:pt>
    <dgm:pt modelId="{A3F99F1F-AA26-414A-B74F-CFAA4B83DB54}" type="pres">
      <dgm:prSet presAssocID="{3E1E47D0-47FE-40C2-9535-9B91513CE09C}" presName="hierChild5" presStyleCnt="0"/>
      <dgm:spPr/>
      <dgm:t>
        <a:bodyPr/>
        <a:lstStyle/>
        <a:p>
          <a:endParaRPr lang="pl-PL"/>
        </a:p>
      </dgm:t>
    </dgm:pt>
    <dgm:pt modelId="{2451BA4C-4A09-4069-A988-9D73F7665E84}" type="pres">
      <dgm:prSet presAssocID="{C4414142-2E53-40A4-A050-404D2981DB76}" presName="hierChild3" presStyleCnt="0"/>
      <dgm:spPr/>
      <dgm:t>
        <a:bodyPr/>
        <a:lstStyle/>
        <a:p>
          <a:endParaRPr lang="pl-PL"/>
        </a:p>
      </dgm:t>
    </dgm:pt>
  </dgm:ptLst>
  <dgm:cxnLst>
    <dgm:cxn modelId="{522F1DE7-5C7A-4F3E-AD9B-8D5C99068150}" type="presOf" srcId="{14FE5CC3-7BE8-4D3B-AA0C-1DA3A73A7611}" destId="{B2857A96-2353-4B90-BC49-D19287A91986}" srcOrd="1" destOrd="0" presId="urn:microsoft.com/office/officeart/2005/8/layout/orgChart1"/>
    <dgm:cxn modelId="{412CDF98-E3BE-4D9E-AF6B-2CBC7AECF803}" srcId="{C4414142-2E53-40A4-A050-404D2981DB76}" destId="{3E1E47D0-47FE-40C2-9535-9B91513CE09C}" srcOrd="1" destOrd="0" parTransId="{DB651D7A-7C0C-4786-AB5D-4013C511144F}" sibTransId="{EC2BB484-ACEA-4474-A123-37820FA53399}"/>
    <dgm:cxn modelId="{009BF9E6-7C96-4492-9618-987BA947720C}" type="presOf" srcId="{3E1E47D0-47FE-40C2-9535-9B91513CE09C}" destId="{71E0F0F7-3F9A-41FF-9EBE-59362A71CB19}" srcOrd="0" destOrd="0" presId="urn:microsoft.com/office/officeart/2005/8/layout/orgChart1"/>
    <dgm:cxn modelId="{5333CC68-520A-4BE4-9C2F-60F55CBD6C8B}" type="presOf" srcId="{C4414142-2E53-40A4-A050-404D2981DB76}" destId="{791AC058-7699-49C8-9125-235BAB805614}" srcOrd="1" destOrd="0" presId="urn:microsoft.com/office/officeart/2005/8/layout/orgChart1"/>
    <dgm:cxn modelId="{93D1A7AE-B3AC-481D-968F-D4F715FDAAF4}" type="presOf" srcId="{14FE5CC3-7BE8-4D3B-AA0C-1DA3A73A7611}" destId="{66D3E82A-5B26-4115-B5B1-5F68623ED4C5}" srcOrd="0" destOrd="0" presId="urn:microsoft.com/office/officeart/2005/8/layout/orgChart1"/>
    <dgm:cxn modelId="{0357DD34-7A54-4079-AF6E-C59D914DC942}" type="presOf" srcId="{687175F1-F793-4580-A58F-0668FFDDA86A}" destId="{655B7E1E-4894-4631-AFC7-2B160CFED57E}" srcOrd="0" destOrd="0" presId="urn:microsoft.com/office/officeart/2005/8/layout/orgChart1"/>
    <dgm:cxn modelId="{CC8A500E-92D1-4D2C-934C-783344402126}" type="presOf" srcId="{3E1E47D0-47FE-40C2-9535-9B91513CE09C}" destId="{3231B120-1ACE-4143-B69D-923567185AA0}" srcOrd="1" destOrd="0" presId="urn:microsoft.com/office/officeart/2005/8/layout/orgChart1"/>
    <dgm:cxn modelId="{297D1139-AC2E-4C47-AD8E-7DAB12870520}" srcId="{62D5A2AE-12A9-4440-AFDC-E1B6AB1B802D}" destId="{C4414142-2E53-40A4-A050-404D2981DB76}" srcOrd="0" destOrd="0" parTransId="{059EA149-8417-41A9-8369-6D2D2F8CFC38}" sibTransId="{9F960942-4C40-4CAD-874F-B650C3C8B6A4}"/>
    <dgm:cxn modelId="{C64405BC-1651-414C-8DFD-4D0FA9291312}" type="presOf" srcId="{62D5A2AE-12A9-4440-AFDC-E1B6AB1B802D}" destId="{0B8C74C2-3361-4757-9F60-9288EB4C4F62}" srcOrd="0" destOrd="0" presId="urn:microsoft.com/office/officeart/2005/8/layout/orgChart1"/>
    <dgm:cxn modelId="{FC6A9CAC-FAE0-4747-9A04-CA74832E286E}" type="presOf" srcId="{DB651D7A-7C0C-4786-AB5D-4013C511144F}" destId="{70CE3034-DF92-4640-B2D9-3277CC4C0B58}" srcOrd="0" destOrd="0" presId="urn:microsoft.com/office/officeart/2005/8/layout/orgChart1"/>
    <dgm:cxn modelId="{DA2AD53B-B672-461D-8CF1-F8C5FA4EDFE5}" type="presOf" srcId="{C4414142-2E53-40A4-A050-404D2981DB76}" destId="{8EB34FAC-5780-406F-B9C5-25296718F43E}" srcOrd="0" destOrd="0" presId="urn:microsoft.com/office/officeart/2005/8/layout/orgChart1"/>
    <dgm:cxn modelId="{C0781BF3-6E82-447F-B99C-E9F1C6BE3871}" srcId="{C4414142-2E53-40A4-A050-404D2981DB76}" destId="{14FE5CC3-7BE8-4D3B-AA0C-1DA3A73A7611}" srcOrd="0" destOrd="0" parTransId="{687175F1-F793-4580-A58F-0668FFDDA86A}" sibTransId="{51A15E96-8C1D-432E-8A4C-99F07E390808}"/>
    <dgm:cxn modelId="{A915AAB1-6B82-44AD-B13D-3924FB330AD3}" type="presParOf" srcId="{0B8C74C2-3361-4757-9F60-9288EB4C4F62}" destId="{EF730294-BBD0-46C4-8B5F-52F2C5D85C62}" srcOrd="0" destOrd="0" presId="urn:microsoft.com/office/officeart/2005/8/layout/orgChart1"/>
    <dgm:cxn modelId="{8A1E2C92-56AF-45DE-BAC9-580CA6CFA60C}" type="presParOf" srcId="{EF730294-BBD0-46C4-8B5F-52F2C5D85C62}" destId="{E88F088D-BC94-4447-B7E8-E17B1943104B}" srcOrd="0" destOrd="0" presId="urn:microsoft.com/office/officeart/2005/8/layout/orgChart1"/>
    <dgm:cxn modelId="{82B6E5CC-3EB8-4BB3-8B8E-B1B6B944B4BB}" type="presParOf" srcId="{E88F088D-BC94-4447-B7E8-E17B1943104B}" destId="{8EB34FAC-5780-406F-B9C5-25296718F43E}" srcOrd="0" destOrd="0" presId="urn:microsoft.com/office/officeart/2005/8/layout/orgChart1"/>
    <dgm:cxn modelId="{F1C410E8-3D0E-400B-9174-67ED07C2BB9B}" type="presParOf" srcId="{E88F088D-BC94-4447-B7E8-E17B1943104B}" destId="{791AC058-7699-49C8-9125-235BAB805614}" srcOrd="1" destOrd="0" presId="urn:microsoft.com/office/officeart/2005/8/layout/orgChart1"/>
    <dgm:cxn modelId="{8CE9BAC8-AA30-47CD-B249-4A937FEBF1AD}" type="presParOf" srcId="{EF730294-BBD0-46C4-8B5F-52F2C5D85C62}" destId="{84F4D52C-1C10-4167-8A1A-712B1925BA23}" srcOrd="1" destOrd="0" presId="urn:microsoft.com/office/officeart/2005/8/layout/orgChart1"/>
    <dgm:cxn modelId="{2AB8AC05-8BC1-4A1D-97E5-7E8A33C6AC6E}" type="presParOf" srcId="{84F4D52C-1C10-4167-8A1A-712B1925BA23}" destId="{655B7E1E-4894-4631-AFC7-2B160CFED57E}" srcOrd="0" destOrd="0" presId="urn:microsoft.com/office/officeart/2005/8/layout/orgChart1"/>
    <dgm:cxn modelId="{505E439F-A792-455F-856E-4099A5E2F4B7}" type="presParOf" srcId="{84F4D52C-1C10-4167-8A1A-712B1925BA23}" destId="{1EBBD592-DF75-4A6E-9D7A-E25F42E24AD6}" srcOrd="1" destOrd="0" presId="urn:microsoft.com/office/officeart/2005/8/layout/orgChart1"/>
    <dgm:cxn modelId="{DD523EF0-B5C8-44EA-BC55-2AB17A1DD582}" type="presParOf" srcId="{1EBBD592-DF75-4A6E-9D7A-E25F42E24AD6}" destId="{6E2FAE8D-2DAA-464D-8587-B2E2392B14F5}" srcOrd="0" destOrd="0" presId="urn:microsoft.com/office/officeart/2005/8/layout/orgChart1"/>
    <dgm:cxn modelId="{18780CEA-E75A-4CE4-BB32-524303E88F80}" type="presParOf" srcId="{6E2FAE8D-2DAA-464D-8587-B2E2392B14F5}" destId="{66D3E82A-5B26-4115-B5B1-5F68623ED4C5}" srcOrd="0" destOrd="0" presId="urn:microsoft.com/office/officeart/2005/8/layout/orgChart1"/>
    <dgm:cxn modelId="{0A44CCC0-5728-4829-9C4F-A8808316DD63}" type="presParOf" srcId="{6E2FAE8D-2DAA-464D-8587-B2E2392B14F5}" destId="{B2857A96-2353-4B90-BC49-D19287A91986}" srcOrd="1" destOrd="0" presId="urn:microsoft.com/office/officeart/2005/8/layout/orgChart1"/>
    <dgm:cxn modelId="{E0623129-196F-49EB-8AB2-A61EF43F6AFF}" type="presParOf" srcId="{1EBBD592-DF75-4A6E-9D7A-E25F42E24AD6}" destId="{5B7AA85F-36B7-4192-A22A-C2723A8A0C42}" srcOrd="1" destOrd="0" presId="urn:microsoft.com/office/officeart/2005/8/layout/orgChart1"/>
    <dgm:cxn modelId="{96D58F18-A268-4540-B744-A8C00AF5B3E3}" type="presParOf" srcId="{1EBBD592-DF75-4A6E-9D7A-E25F42E24AD6}" destId="{1BEFA83A-4B47-4523-9AE7-79C9C3FC81DB}" srcOrd="2" destOrd="0" presId="urn:microsoft.com/office/officeart/2005/8/layout/orgChart1"/>
    <dgm:cxn modelId="{01FA7ED6-E53C-42AF-8DE2-B08652798AFC}" type="presParOf" srcId="{84F4D52C-1C10-4167-8A1A-712B1925BA23}" destId="{70CE3034-DF92-4640-B2D9-3277CC4C0B58}" srcOrd="2" destOrd="0" presId="urn:microsoft.com/office/officeart/2005/8/layout/orgChart1"/>
    <dgm:cxn modelId="{E6D6D2E7-9EC6-4DDD-850A-7599908EF0B2}" type="presParOf" srcId="{84F4D52C-1C10-4167-8A1A-712B1925BA23}" destId="{C8BD4987-266B-4443-8717-B700EA298213}" srcOrd="3" destOrd="0" presId="urn:microsoft.com/office/officeart/2005/8/layout/orgChart1"/>
    <dgm:cxn modelId="{2A49D4BE-5BA6-4F6E-B370-29AF65A5EE18}" type="presParOf" srcId="{C8BD4987-266B-4443-8717-B700EA298213}" destId="{9584741D-31F1-49B9-9D1D-0A3C8A7FF161}" srcOrd="0" destOrd="0" presId="urn:microsoft.com/office/officeart/2005/8/layout/orgChart1"/>
    <dgm:cxn modelId="{F34CF7E5-F8A3-4C58-B152-52A43253B6DC}" type="presParOf" srcId="{9584741D-31F1-49B9-9D1D-0A3C8A7FF161}" destId="{71E0F0F7-3F9A-41FF-9EBE-59362A71CB19}" srcOrd="0" destOrd="0" presId="urn:microsoft.com/office/officeart/2005/8/layout/orgChart1"/>
    <dgm:cxn modelId="{5B836C93-4631-4E9F-BAD3-5E0184278E0E}" type="presParOf" srcId="{9584741D-31F1-49B9-9D1D-0A3C8A7FF161}" destId="{3231B120-1ACE-4143-B69D-923567185AA0}" srcOrd="1" destOrd="0" presId="urn:microsoft.com/office/officeart/2005/8/layout/orgChart1"/>
    <dgm:cxn modelId="{6F359FA1-8A84-4EDE-B0A7-2AF07213E228}" type="presParOf" srcId="{C8BD4987-266B-4443-8717-B700EA298213}" destId="{71A6C154-6F13-4231-9D8B-B818A710DCE8}" srcOrd="1" destOrd="0" presId="urn:microsoft.com/office/officeart/2005/8/layout/orgChart1"/>
    <dgm:cxn modelId="{AC4F886C-1416-4740-A061-D21B2BD02C22}" type="presParOf" srcId="{C8BD4987-266B-4443-8717-B700EA298213}" destId="{A3F99F1F-AA26-414A-B74F-CFAA4B83DB54}" srcOrd="2" destOrd="0" presId="urn:microsoft.com/office/officeart/2005/8/layout/orgChart1"/>
    <dgm:cxn modelId="{52102170-93B9-441D-B38B-EC863A7A1D72}" type="presParOf" srcId="{EF730294-BBD0-46C4-8B5F-52F2C5D85C62}" destId="{2451BA4C-4A09-4069-A988-9D73F7665E8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E3034-DF92-4640-B2D9-3277CC4C0B58}">
      <dsp:nvSpPr>
        <dsp:cNvPr id="0" name=""/>
        <dsp:cNvSpPr/>
      </dsp:nvSpPr>
      <dsp:spPr>
        <a:xfrm>
          <a:off x="3420380" y="914836"/>
          <a:ext cx="1871793" cy="649713"/>
        </a:xfrm>
        <a:custGeom>
          <a:avLst/>
          <a:gdLst/>
          <a:ahLst/>
          <a:cxnLst/>
          <a:rect l="0" t="0" r="0" b="0"/>
          <a:pathLst>
            <a:path>
              <a:moveTo>
                <a:pt x="0" y="0"/>
              </a:moveTo>
              <a:lnTo>
                <a:pt x="0" y="324856"/>
              </a:lnTo>
              <a:lnTo>
                <a:pt x="1871793" y="324856"/>
              </a:lnTo>
              <a:lnTo>
                <a:pt x="1871793" y="64971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5B7E1E-4894-4631-AFC7-2B160CFED57E}">
      <dsp:nvSpPr>
        <dsp:cNvPr id="0" name=""/>
        <dsp:cNvSpPr/>
      </dsp:nvSpPr>
      <dsp:spPr>
        <a:xfrm>
          <a:off x="1546936" y="914836"/>
          <a:ext cx="1873443" cy="669344"/>
        </a:xfrm>
        <a:custGeom>
          <a:avLst/>
          <a:gdLst/>
          <a:ahLst/>
          <a:cxnLst/>
          <a:rect l="0" t="0" r="0" b="0"/>
          <a:pathLst>
            <a:path>
              <a:moveTo>
                <a:pt x="1873443" y="0"/>
              </a:moveTo>
              <a:lnTo>
                <a:pt x="1873443" y="344487"/>
              </a:lnTo>
              <a:lnTo>
                <a:pt x="0" y="344487"/>
              </a:lnTo>
              <a:lnTo>
                <a:pt x="0" y="66934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B34FAC-5780-406F-B9C5-25296718F43E}">
      <dsp:nvSpPr>
        <dsp:cNvPr id="0" name=""/>
        <dsp:cNvSpPr/>
      </dsp:nvSpPr>
      <dsp:spPr>
        <a:xfrm>
          <a:off x="1873443" y="88416"/>
          <a:ext cx="3093873" cy="826420"/>
        </a:xfrm>
        <a:prstGeom prst="rect">
          <a:avLst/>
        </a:prstGeom>
        <a:gradFill rotWithShape="0">
          <a:gsLst>
            <a:gs pos="0">
              <a:schemeClr val="accent1">
                <a:hueOff val="0"/>
                <a:satOff val="0"/>
                <a:lumOff val="0"/>
                <a:alphaOff val="0"/>
                <a:tint val="96000"/>
                <a:satMod val="130000"/>
                <a:lumMod val="114000"/>
              </a:schemeClr>
            </a:gs>
            <a:gs pos="60000">
              <a:schemeClr val="accent1">
                <a:hueOff val="0"/>
                <a:satOff val="0"/>
                <a:lumOff val="0"/>
                <a:alphaOff val="0"/>
                <a:tint val="100000"/>
                <a:satMod val="106000"/>
                <a:lumMod val="110000"/>
              </a:schemeClr>
            </a:gs>
            <a:gs pos="100000">
              <a:schemeClr val="accent1">
                <a:hueOff val="0"/>
                <a:satOff val="0"/>
                <a:lumOff val="0"/>
                <a:alphaOff val="0"/>
              </a:schemeClr>
            </a:gs>
          </a:gsLst>
          <a:lin ang="5400000" scaled="0"/>
        </a:gradFill>
        <a:ln>
          <a:noFill/>
        </a:ln>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l-PL" sz="2400" b="1" i="1" kern="1200" dirty="0" smtClean="0">
              <a:solidFill>
                <a:srgbClr val="FFFF00"/>
              </a:solidFill>
              <a:effectLst>
                <a:outerShdw blurRad="38100" dist="38100" dir="2700000" algn="tl">
                  <a:srgbClr val="000000">
                    <a:alpha val="43137"/>
                  </a:srgbClr>
                </a:outerShdw>
              </a:effectLst>
              <a:latin typeface="Unispace" pitchFamily="49" charset="-18"/>
            </a:rPr>
            <a:t>RYSUNEK TECHNICZNY</a:t>
          </a:r>
          <a:endParaRPr lang="pl-PL" sz="2400" b="1" i="1" kern="1200" dirty="0">
            <a:solidFill>
              <a:srgbClr val="FFFF00"/>
            </a:solidFill>
            <a:effectLst>
              <a:outerShdw blurRad="38100" dist="38100" dir="2700000" algn="tl">
                <a:srgbClr val="000000">
                  <a:alpha val="43137"/>
                </a:srgbClr>
              </a:outerShdw>
            </a:effectLst>
            <a:latin typeface="Unispace" pitchFamily="49" charset="-18"/>
          </a:endParaRPr>
        </a:p>
      </dsp:txBody>
      <dsp:txXfrm>
        <a:off x="1873443" y="88416"/>
        <a:ext cx="3093873" cy="826420"/>
      </dsp:txXfrm>
    </dsp:sp>
    <dsp:sp modelId="{66D3E82A-5B26-4115-B5B1-5F68623ED4C5}">
      <dsp:nvSpPr>
        <dsp:cNvPr id="0" name=""/>
        <dsp:cNvSpPr/>
      </dsp:nvSpPr>
      <dsp:spPr>
        <a:xfrm>
          <a:off x="0" y="1584180"/>
          <a:ext cx="3093873" cy="1546936"/>
        </a:xfrm>
        <a:prstGeom prst="rect">
          <a:avLst/>
        </a:prstGeom>
        <a:gradFill rotWithShape="0">
          <a:gsLst>
            <a:gs pos="0">
              <a:schemeClr val="accent1">
                <a:hueOff val="0"/>
                <a:satOff val="0"/>
                <a:lumOff val="0"/>
                <a:alphaOff val="0"/>
                <a:tint val="96000"/>
                <a:satMod val="130000"/>
                <a:lumMod val="114000"/>
              </a:schemeClr>
            </a:gs>
            <a:gs pos="60000">
              <a:schemeClr val="accent1">
                <a:hueOff val="0"/>
                <a:satOff val="0"/>
                <a:lumOff val="0"/>
                <a:alphaOff val="0"/>
                <a:tint val="100000"/>
                <a:satMod val="106000"/>
                <a:lumMod val="110000"/>
              </a:schemeClr>
            </a:gs>
            <a:gs pos="100000">
              <a:schemeClr val="accent1">
                <a:hueOff val="0"/>
                <a:satOff val="0"/>
                <a:lumOff val="0"/>
                <a:alphaOff val="0"/>
              </a:schemeClr>
            </a:gs>
          </a:gsLst>
          <a:lin ang="5400000" scaled="0"/>
        </a:gradFill>
        <a:ln>
          <a:noFill/>
        </a:ln>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b="1" i="1" kern="1200" dirty="0" smtClean="0">
              <a:solidFill>
                <a:schemeClr val="accent5">
                  <a:lumMod val="75000"/>
                </a:schemeClr>
              </a:solidFill>
              <a:latin typeface="Unispace" pitchFamily="49" charset="-18"/>
            </a:rPr>
            <a:t>Złożeniowy/zespołu</a:t>
          </a:r>
        </a:p>
        <a:p>
          <a:pPr lvl="0" algn="ctr" defTabSz="889000">
            <a:lnSpc>
              <a:spcPct val="90000"/>
            </a:lnSpc>
            <a:spcBef>
              <a:spcPct val="0"/>
            </a:spcBef>
            <a:spcAft>
              <a:spcPct val="35000"/>
            </a:spcAft>
          </a:pPr>
          <a:endParaRPr lang="pl-PL" sz="2000" b="1" i="0" kern="1200" dirty="0" smtClean="0">
            <a:solidFill>
              <a:schemeClr val="bg1"/>
            </a:solidFill>
          </a:endParaRPr>
        </a:p>
        <a:p>
          <a:pPr lvl="0" algn="ctr" defTabSz="889000">
            <a:lnSpc>
              <a:spcPct val="90000"/>
            </a:lnSpc>
            <a:spcBef>
              <a:spcPct val="0"/>
            </a:spcBef>
            <a:spcAft>
              <a:spcPct val="35000"/>
            </a:spcAft>
          </a:pPr>
          <a:r>
            <a:rPr lang="pl-PL" sz="1400" b="1" kern="1200" dirty="0" smtClean="0">
              <a:solidFill>
                <a:schemeClr val="bg1"/>
              </a:solidFill>
            </a:rPr>
            <a:t>Wzajemne ułożenie części</a:t>
          </a:r>
        </a:p>
        <a:p>
          <a:pPr lvl="0" algn="ctr" defTabSz="889000">
            <a:lnSpc>
              <a:spcPct val="90000"/>
            </a:lnSpc>
            <a:spcBef>
              <a:spcPct val="0"/>
            </a:spcBef>
            <a:spcAft>
              <a:spcPct val="35000"/>
            </a:spcAft>
          </a:pPr>
          <a:r>
            <a:rPr lang="pl-PL" sz="1400" b="1" kern="1200" dirty="0" smtClean="0">
              <a:solidFill>
                <a:schemeClr val="bg1"/>
              </a:solidFill>
            </a:rPr>
            <a:t>Sposób montażu części</a:t>
          </a:r>
        </a:p>
      </dsp:txBody>
      <dsp:txXfrm>
        <a:off x="0" y="1584180"/>
        <a:ext cx="3093873" cy="1546936"/>
      </dsp:txXfrm>
    </dsp:sp>
    <dsp:sp modelId="{71E0F0F7-3F9A-41FF-9EBE-59362A71CB19}">
      <dsp:nvSpPr>
        <dsp:cNvPr id="0" name=""/>
        <dsp:cNvSpPr/>
      </dsp:nvSpPr>
      <dsp:spPr>
        <a:xfrm>
          <a:off x="3745236" y="1564550"/>
          <a:ext cx="3093873" cy="1546936"/>
        </a:xfrm>
        <a:prstGeom prst="rect">
          <a:avLst/>
        </a:prstGeom>
        <a:gradFill rotWithShape="0">
          <a:gsLst>
            <a:gs pos="0">
              <a:schemeClr val="accent1">
                <a:hueOff val="0"/>
                <a:satOff val="0"/>
                <a:lumOff val="0"/>
                <a:alphaOff val="0"/>
                <a:tint val="96000"/>
                <a:satMod val="130000"/>
                <a:lumMod val="114000"/>
              </a:schemeClr>
            </a:gs>
            <a:gs pos="60000">
              <a:schemeClr val="accent1">
                <a:hueOff val="0"/>
                <a:satOff val="0"/>
                <a:lumOff val="0"/>
                <a:alphaOff val="0"/>
                <a:tint val="100000"/>
                <a:satMod val="106000"/>
                <a:lumMod val="110000"/>
              </a:schemeClr>
            </a:gs>
            <a:gs pos="100000">
              <a:schemeClr val="accent1">
                <a:hueOff val="0"/>
                <a:satOff val="0"/>
                <a:lumOff val="0"/>
                <a:alphaOff val="0"/>
              </a:schemeClr>
            </a:gs>
          </a:gsLst>
          <a:lin ang="5400000" scaled="0"/>
        </a:gradFill>
        <a:ln>
          <a:noFill/>
        </a:ln>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pl-PL" sz="2000" b="1" kern="1200" dirty="0" smtClean="0">
            <a:solidFill>
              <a:schemeClr val="bg1"/>
            </a:solidFill>
          </a:endParaRPr>
        </a:p>
        <a:p>
          <a:pPr lvl="0" algn="ctr" defTabSz="889000">
            <a:lnSpc>
              <a:spcPct val="90000"/>
            </a:lnSpc>
            <a:spcBef>
              <a:spcPct val="0"/>
            </a:spcBef>
            <a:spcAft>
              <a:spcPct val="35000"/>
            </a:spcAft>
          </a:pPr>
          <a:r>
            <a:rPr lang="pl-PL" sz="2000" b="1" i="1" kern="1200" dirty="0" err="1" smtClean="0">
              <a:solidFill>
                <a:schemeClr val="accent5">
                  <a:lumMod val="75000"/>
                </a:schemeClr>
              </a:solidFill>
              <a:effectLst/>
            </a:rPr>
            <a:t>Cześci</a:t>
          </a:r>
          <a:endParaRPr lang="pl-PL" sz="2000" b="1" i="1" kern="1200" dirty="0" smtClean="0">
            <a:solidFill>
              <a:schemeClr val="accent5">
                <a:lumMod val="75000"/>
              </a:schemeClr>
            </a:solidFill>
            <a:effectLst/>
          </a:endParaRPr>
        </a:p>
        <a:p>
          <a:pPr lvl="0" algn="ctr" defTabSz="889000">
            <a:lnSpc>
              <a:spcPct val="90000"/>
            </a:lnSpc>
            <a:spcBef>
              <a:spcPct val="0"/>
            </a:spcBef>
            <a:spcAft>
              <a:spcPct val="35000"/>
            </a:spcAft>
          </a:pPr>
          <a:r>
            <a:rPr lang="pl-PL" sz="1400" b="1" kern="1200" dirty="0" smtClean="0">
              <a:solidFill>
                <a:schemeClr val="bg1"/>
              </a:solidFill>
            </a:rPr>
            <a:t>Pojedyncze części obiektu</a:t>
          </a:r>
        </a:p>
        <a:p>
          <a:pPr lvl="0" algn="ctr" defTabSz="889000">
            <a:lnSpc>
              <a:spcPct val="90000"/>
            </a:lnSpc>
            <a:spcBef>
              <a:spcPct val="0"/>
            </a:spcBef>
            <a:spcAft>
              <a:spcPct val="35000"/>
            </a:spcAft>
          </a:pPr>
          <a:r>
            <a:rPr lang="pl-PL" sz="1400" b="1" kern="1200" dirty="0" smtClean="0">
              <a:solidFill>
                <a:schemeClr val="bg1"/>
              </a:solidFill>
            </a:rPr>
            <a:t> Przedstawione do precyzyjnego wykonania -: materiał, wymiary, skalę, nazwy części</a:t>
          </a:r>
        </a:p>
        <a:p>
          <a:pPr lvl="0" algn="ctr" defTabSz="889000">
            <a:lnSpc>
              <a:spcPct val="90000"/>
            </a:lnSpc>
            <a:spcBef>
              <a:spcPct val="0"/>
            </a:spcBef>
            <a:spcAft>
              <a:spcPct val="35000"/>
            </a:spcAft>
          </a:pPr>
          <a:endParaRPr lang="pl-PL" sz="1400" b="1" kern="1200" dirty="0">
            <a:solidFill>
              <a:schemeClr val="bg1"/>
            </a:solidFill>
          </a:endParaRPr>
        </a:p>
      </dsp:txBody>
      <dsp:txXfrm>
        <a:off x="3745236" y="1564550"/>
        <a:ext cx="3093873" cy="154693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D98C431-4A22-4BFB-9296-9897B774F499}" type="datetimeFigureOut">
              <a:rPr lang="pl-PL" smtClean="0"/>
              <a:t>04.03.2025</a:t>
            </a:fld>
            <a:endParaRPr lang="pl-PL"/>
          </a:p>
        </p:txBody>
      </p:sp>
      <p:sp>
        <p:nvSpPr>
          <p:cNvPr id="8" name="Slide Number Placeholder 7"/>
          <p:cNvSpPr>
            <a:spLocks noGrp="1"/>
          </p:cNvSpPr>
          <p:nvPr>
            <p:ph type="sldNum" sz="quarter" idx="11"/>
          </p:nvPr>
        </p:nvSpPr>
        <p:spPr/>
        <p:txBody>
          <a:bodyPr/>
          <a:lstStyle/>
          <a:p>
            <a:fld id="{DE882890-74C5-41FC-BAD8-D3EEF476A117}" type="slidenum">
              <a:rPr lang="pl-PL" smtClean="0"/>
              <a:t>‹#›</a:t>
            </a:fld>
            <a:endParaRPr lang="pl-PL"/>
          </a:p>
        </p:txBody>
      </p:sp>
      <p:sp>
        <p:nvSpPr>
          <p:cNvPr id="9" name="Footer Placeholder 8"/>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98C431-4A22-4BFB-9296-9897B774F499}" type="datetimeFigureOut">
              <a:rPr lang="pl-PL" smtClean="0"/>
              <a:t>04.03.2025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E882890-74C5-41FC-BAD8-D3EEF476A117}"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98C431-4A22-4BFB-9296-9897B774F499}" type="datetimeFigureOut">
              <a:rPr lang="pl-PL" smtClean="0"/>
              <a:t>04.03.2025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E882890-74C5-41FC-BAD8-D3EEF476A117}"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98C431-4A22-4BFB-9296-9897B774F499}" type="datetimeFigureOut">
              <a:rPr lang="pl-PL" smtClean="0"/>
              <a:t>04.03.2025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E882890-74C5-41FC-BAD8-D3EEF476A117}"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8C431-4A22-4BFB-9296-9897B774F499}" type="datetimeFigureOut">
              <a:rPr lang="pl-PL" smtClean="0"/>
              <a:t>04.03.2025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E882890-74C5-41FC-BAD8-D3EEF476A117}"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D98C431-4A22-4BFB-9296-9897B774F499}" type="datetimeFigureOut">
              <a:rPr lang="pl-PL" smtClean="0"/>
              <a:t>04.03.2025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E882890-74C5-41FC-BAD8-D3EEF476A117}" type="slidenum">
              <a:rPr lang="pl-PL" smtClean="0"/>
              <a:t>‹#›</a:t>
            </a:fld>
            <a:endParaRPr lang="pl-PL"/>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D98C431-4A22-4BFB-9296-9897B774F499}" type="datetimeFigureOut">
              <a:rPr lang="pl-PL" smtClean="0"/>
              <a:t>04.03.2025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DE882890-74C5-41FC-BAD8-D3EEF476A117}" type="slidenum">
              <a:rPr lang="pl-PL" smtClean="0"/>
              <a:t>‹#›</a:t>
            </a:fld>
            <a:endParaRPr lang="pl-PL"/>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98C431-4A22-4BFB-9296-9897B774F499}" type="datetimeFigureOut">
              <a:rPr lang="pl-PL" smtClean="0"/>
              <a:t>04.03.2025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E882890-74C5-41FC-BAD8-D3EEF476A117}"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8C431-4A22-4BFB-9296-9897B774F499}" type="datetimeFigureOut">
              <a:rPr lang="pl-PL" smtClean="0"/>
              <a:t>04.03.2025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DE882890-74C5-41FC-BAD8-D3EEF476A117}"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98C431-4A22-4BFB-9296-9897B774F499}" type="datetimeFigureOut">
              <a:rPr lang="pl-PL" smtClean="0"/>
              <a:t>04.03.2025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E882890-74C5-41FC-BAD8-D3EEF476A117}"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98C431-4A22-4BFB-9296-9897B774F499}" type="datetimeFigureOut">
              <a:rPr lang="pl-PL" smtClean="0"/>
              <a:t>04.03.2025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E882890-74C5-41FC-BAD8-D3EEF476A117}"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CD98C431-4A22-4BFB-9296-9897B774F499}" type="datetimeFigureOut">
              <a:rPr lang="pl-PL" smtClean="0"/>
              <a:t>04.03.2025</a:t>
            </a:fld>
            <a:endParaRPr lang="pl-PL"/>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DE882890-74C5-41FC-BAD8-D3EEF476A117}" type="slidenum">
              <a:rPr lang="pl-PL" smtClean="0"/>
              <a:t>‹#›</a:t>
            </a:fld>
            <a:endParaRPr lang="pl-PL"/>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pl-PL"/>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1.xml"/><Relationship Id="rId7"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50"/>
            <a:ext cx="9144000" cy="5133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9"/>
          <p:cNvSpPr txBox="1">
            <a:spLocks noChangeArrowheads="1"/>
          </p:cNvSpPr>
          <p:nvPr/>
        </p:nvSpPr>
        <p:spPr bwMode="auto">
          <a:xfrm>
            <a:off x="6012160" y="6309320"/>
            <a:ext cx="2304256"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spcBef>
                <a:spcPct val="50000"/>
              </a:spcBef>
            </a:pPr>
            <a:r>
              <a:rPr lang="pl-PL" sz="1200" b="1" i="1" dirty="0">
                <a:solidFill>
                  <a:srgbClr val="FFFF00"/>
                </a:solidFill>
                <a:latin typeface="Arial Narrow" pitchFamily="34" charset="0"/>
              </a:rPr>
              <a:t>Zebrał i opracował : Maciej Belcarz</a:t>
            </a:r>
          </a:p>
        </p:txBody>
      </p:sp>
      <p:sp>
        <p:nvSpPr>
          <p:cNvPr id="11" name="Date Placeholder 3"/>
          <p:cNvSpPr>
            <a:spLocks noGrp="1"/>
          </p:cNvSpPr>
          <p:nvPr>
            <p:ph type="dt" sz="half" idx="10"/>
          </p:nvPr>
        </p:nvSpPr>
        <p:spPr>
          <a:xfrm>
            <a:off x="107504" y="188640"/>
            <a:ext cx="5976664" cy="1027900"/>
          </a:xfrm>
          <a:effectLst>
            <a:outerShdw blurRad="50800" dist="38100" dir="2700000" algn="tl" rotWithShape="0">
              <a:prstClr val="black">
                <a:alpha val="40000"/>
              </a:prstClr>
            </a:outerShdw>
          </a:effectLst>
        </p:spPr>
        <p:txBody>
          <a:bodyPr/>
          <a:lstStyle/>
          <a:p>
            <a:r>
              <a:rPr lang="pl-PL" sz="3200" b="1" dirty="0" smtClean="0">
                <a:solidFill>
                  <a:srgbClr val="FF0000"/>
                </a:solidFill>
                <a:effectLst>
                  <a:outerShdw blurRad="38100" dist="38100" dir="2700000" algn="tl">
                    <a:srgbClr val="000000">
                      <a:alpha val="43137"/>
                    </a:srgbClr>
                  </a:outerShdw>
                </a:effectLst>
              </a:rPr>
              <a:t>Technik lotniskowych </a:t>
            </a:r>
            <a:r>
              <a:rPr lang="pl-PL" sz="3200" b="1" dirty="0">
                <a:solidFill>
                  <a:srgbClr val="FF0000"/>
                </a:solidFill>
                <a:effectLst>
                  <a:outerShdw blurRad="38100" dist="38100" dir="2700000" algn="tl">
                    <a:srgbClr val="000000">
                      <a:alpha val="43137"/>
                    </a:srgbClr>
                  </a:outerShdw>
                </a:effectLst>
              </a:rPr>
              <a:t>służb operacyjnych</a:t>
            </a:r>
            <a:endParaRPr lang="en-US" sz="3200" b="1" i="1" dirty="0">
              <a:solidFill>
                <a:srgbClr val="FF0000"/>
              </a:solidFill>
              <a:effectLst>
                <a:outerShdw blurRad="38100" dist="38100" dir="2700000" algn="tl">
                  <a:srgbClr val="000000">
                    <a:alpha val="43137"/>
                  </a:srgbClr>
                </a:outerShdw>
              </a:effectLst>
              <a:latin typeface="Arial Black" pitchFamily="34" charset="0"/>
            </a:endParaRPr>
          </a:p>
        </p:txBody>
      </p:sp>
      <p:sp>
        <p:nvSpPr>
          <p:cNvPr id="12" name="Date Placeholder 3"/>
          <p:cNvSpPr txBox="1">
            <a:spLocks/>
          </p:cNvSpPr>
          <p:nvPr/>
        </p:nvSpPr>
        <p:spPr>
          <a:xfrm>
            <a:off x="5975648" y="4700271"/>
            <a:ext cx="3168352" cy="445965"/>
          </a:xfrm>
          <a:prstGeom prst="rect">
            <a:avLst/>
          </a:prstGeom>
          <a:effectLst>
            <a:outerShdw blurRad="50800" dist="38100" dir="2700000" algn="tl" rotWithShape="0">
              <a:prstClr val="black">
                <a:alpha val="40000"/>
              </a:prstClr>
            </a:outerShdw>
          </a:effectLst>
        </p:spPr>
        <p:txBody>
          <a:bodyPr vert="horz" lIns="91440" tIns="45720" rIns="91440" bIns="45720" rtlCol="0" anchor="ctr"/>
          <a:lstStyle>
            <a:defPPr>
              <a:defRPr lang="pl-PL"/>
            </a:defPPr>
            <a:lvl1pPr marL="0" algn="l" defTabSz="914400" rtl="0" eaLnBrk="1" latinLnBrk="0" hangingPunct="1">
              <a:defRPr sz="1200"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400" b="1" dirty="0" smtClean="0">
                <a:solidFill>
                  <a:srgbClr val="002060"/>
                </a:solidFill>
              </a:rPr>
              <a:t>Pracownia programów użytkowych</a:t>
            </a:r>
            <a:endParaRPr lang="en-US" sz="1400" b="1" i="1" dirty="0">
              <a:solidFill>
                <a:srgbClr val="002060"/>
              </a:solidFill>
              <a:latin typeface="Arial Black" pitchFamily="34" charset="0"/>
            </a:endParaRPr>
          </a:p>
        </p:txBody>
      </p:sp>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3" y="6215118"/>
            <a:ext cx="472257" cy="4630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Prostokąt 2"/>
          <p:cNvSpPr/>
          <p:nvPr/>
        </p:nvSpPr>
        <p:spPr>
          <a:xfrm>
            <a:off x="138663" y="5517232"/>
            <a:ext cx="7025253" cy="646331"/>
          </a:xfrm>
          <a:prstGeom prst="rect">
            <a:avLst/>
          </a:prstGeom>
          <a:noFill/>
        </p:spPr>
        <p:txBody>
          <a:bodyPr wrap="square" lIns="91440" tIns="45720" rIns="91440" bIns="45720">
            <a:spAutoFit/>
          </a:bodyPr>
          <a:lstStyle/>
          <a:p>
            <a:pPr algn="ctr"/>
            <a:r>
              <a:rPr lang="pl-PL" sz="36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215900" endPos="57000" dir="5400000" sy="-100000" algn="bl" rotWithShape="0"/>
                </a:effectLst>
                <a:latin typeface="Arial Black" pitchFamily="34" charset="0"/>
              </a:rPr>
              <a:t>RYSUNEK TECHNICZNY</a:t>
            </a:r>
            <a:endParaRPr lang="pl-PL" sz="36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215900" endPos="57000" dir="5400000" sy="-100000" algn="bl" rotWithShape="0"/>
              </a:effectLst>
            </a:endParaRPr>
          </a:p>
        </p:txBody>
      </p:sp>
    </p:spTree>
    <p:extLst>
      <p:ext uri="{BB962C8B-B14F-4D97-AF65-F5344CB8AC3E}">
        <p14:creationId xmlns:p14="http://schemas.microsoft.com/office/powerpoint/2010/main" val="384180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8640"/>
            <a:ext cx="7488832" cy="639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ostokąt 2"/>
          <p:cNvSpPr/>
          <p:nvPr/>
        </p:nvSpPr>
        <p:spPr>
          <a:xfrm rot="16200000">
            <a:off x="-1442918" y="2952963"/>
            <a:ext cx="3685624" cy="584775"/>
          </a:xfrm>
          <a:prstGeom prst="rect">
            <a:avLst/>
          </a:prstGeom>
        </p:spPr>
        <p:txBody>
          <a:bodyPr wrap="none">
            <a:spAutoFit/>
          </a:bodyPr>
          <a:lstStyle/>
          <a:p>
            <a:r>
              <a:rPr lang="pl-PL" sz="3200" b="1" i="1" dirty="0" smtClean="0">
                <a:solidFill>
                  <a:srgbClr val="FFFF00"/>
                </a:solidFill>
                <a:latin typeface="Unispace" pitchFamily="49" charset="-18"/>
              </a:rPr>
              <a:t>RADZAJE  LINII</a:t>
            </a:r>
            <a:endParaRPr lang="pl-PL" sz="3200" b="1" i="1" dirty="0">
              <a:solidFill>
                <a:srgbClr val="FFFF00"/>
              </a:solidFill>
              <a:latin typeface="Unispace" pitchFamily="49" charset="-18"/>
            </a:endParaRPr>
          </a:p>
        </p:txBody>
      </p:sp>
    </p:spTree>
    <p:extLst>
      <p:ext uri="{BB962C8B-B14F-4D97-AF65-F5344CB8AC3E}">
        <p14:creationId xmlns:p14="http://schemas.microsoft.com/office/powerpoint/2010/main" val="2824870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772816"/>
            <a:ext cx="8784976" cy="37444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935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92639"/>
            <a:ext cx="7972870" cy="5637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rostokąt 6"/>
          <p:cNvSpPr/>
          <p:nvPr/>
        </p:nvSpPr>
        <p:spPr>
          <a:xfrm>
            <a:off x="755576" y="116632"/>
            <a:ext cx="7436651" cy="584775"/>
          </a:xfrm>
          <a:prstGeom prst="rect">
            <a:avLst/>
          </a:prstGeom>
        </p:spPr>
        <p:txBody>
          <a:bodyPr wrap="none">
            <a:spAutoFit/>
          </a:bodyPr>
          <a:lstStyle/>
          <a:p>
            <a:r>
              <a:rPr lang="pl-PL" sz="3200" b="1" i="1" dirty="0" smtClean="0">
                <a:solidFill>
                  <a:srgbClr val="FFFF00"/>
                </a:solidFill>
                <a:latin typeface="Unispace" pitchFamily="49" charset="-18"/>
              </a:rPr>
              <a:t>PRZYKŁAD RYSUNKU TECHNICZENGO</a:t>
            </a:r>
            <a:endParaRPr lang="pl-PL" sz="3200" b="1" i="1" dirty="0">
              <a:solidFill>
                <a:srgbClr val="FFFF00"/>
              </a:solidFill>
              <a:latin typeface="Unispace" pitchFamily="49" charset="-18"/>
            </a:endParaRPr>
          </a:p>
        </p:txBody>
      </p:sp>
    </p:spTree>
    <p:extLst>
      <p:ext uri="{BB962C8B-B14F-4D97-AF65-F5344CB8AC3E}">
        <p14:creationId xmlns:p14="http://schemas.microsoft.com/office/powerpoint/2010/main" val="1548065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638695"/>
            <a:ext cx="3453263" cy="2285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281412"/>
            <a:ext cx="7056784" cy="3389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rostokąt 7"/>
          <p:cNvSpPr/>
          <p:nvPr/>
        </p:nvSpPr>
        <p:spPr>
          <a:xfrm>
            <a:off x="323528" y="1196752"/>
            <a:ext cx="4185761" cy="584775"/>
          </a:xfrm>
          <a:prstGeom prst="rect">
            <a:avLst/>
          </a:prstGeom>
        </p:spPr>
        <p:txBody>
          <a:bodyPr wrap="none">
            <a:spAutoFit/>
          </a:bodyPr>
          <a:lstStyle/>
          <a:p>
            <a:r>
              <a:rPr lang="pl-PL" sz="3200" i="1" dirty="0" smtClean="0">
                <a:solidFill>
                  <a:srgbClr val="FFFF00"/>
                </a:solidFill>
                <a:latin typeface="Unispace" pitchFamily="49" charset="-18"/>
              </a:rPr>
              <a:t>Pismo techniczne</a:t>
            </a:r>
            <a:endParaRPr lang="pl-PL" sz="3200" b="1" i="1" dirty="0">
              <a:solidFill>
                <a:srgbClr val="FFFF00"/>
              </a:solidFill>
              <a:latin typeface="Unispace" pitchFamily="49" charset="-18"/>
            </a:endParaRPr>
          </a:p>
        </p:txBody>
      </p:sp>
    </p:spTree>
    <p:extLst>
      <p:ext uri="{BB962C8B-B14F-4D97-AF65-F5344CB8AC3E}">
        <p14:creationId xmlns:p14="http://schemas.microsoft.com/office/powerpoint/2010/main" val="421848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611560" y="260648"/>
            <a:ext cx="1435008" cy="584775"/>
          </a:xfrm>
          <a:prstGeom prst="rect">
            <a:avLst/>
          </a:prstGeom>
        </p:spPr>
        <p:txBody>
          <a:bodyPr wrap="none">
            <a:spAutoFit/>
          </a:bodyPr>
          <a:lstStyle/>
          <a:p>
            <a:r>
              <a:rPr lang="pl-PL" sz="3200" i="1" dirty="0" smtClean="0">
                <a:solidFill>
                  <a:srgbClr val="FFFF00"/>
                </a:solidFill>
                <a:latin typeface="Unispace" pitchFamily="49" charset="-18"/>
              </a:rPr>
              <a:t>Groty</a:t>
            </a:r>
            <a:endParaRPr lang="pl-PL" sz="3200" b="1" i="1" dirty="0">
              <a:solidFill>
                <a:srgbClr val="FFFF00"/>
              </a:solidFill>
              <a:latin typeface="Unispace" pitchFamily="49" charset="-18"/>
            </a:endParaRPr>
          </a:p>
        </p:txBody>
      </p:sp>
      <p:sp>
        <p:nvSpPr>
          <p:cNvPr id="2" name="Prostokąt 1"/>
          <p:cNvSpPr/>
          <p:nvPr/>
        </p:nvSpPr>
        <p:spPr>
          <a:xfrm>
            <a:off x="755576" y="980728"/>
            <a:ext cx="7038528" cy="2031325"/>
          </a:xfrm>
          <a:prstGeom prst="rect">
            <a:avLst/>
          </a:prstGeom>
        </p:spPr>
        <p:txBody>
          <a:bodyPr wrap="square">
            <a:spAutoFit/>
          </a:bodyPr>
          <a:lstStyle/>
          <a:p>
            <a:pPr marL="285750" indent="-285750">
              <a:buFont typeface="Arial" pitchFamily="34" charset="0"/>
              <a:buChar char="•"/>
            </a:pPr>
            <a:r>
              <a:rPr lang="pl-PL" dirty="0"/>
              <a:t>Długość grota powinna wynosić od 6–8 grubości linii zarysu przedmiotu, lecz nie mniej niż 2,5 mm. </a:t>
            </a:r>
            <a:endParaRPr lang="pl-PL" dirty="0" smtClean="0"/>
          </a:p>
          <a:p>
            <a:pPr marL="285750" indent="-285750">
              <a:buFont typeface="Arial" pitchFamily="34" charset="0"/>
              <a:buChar char="•"/>
            </a:pPr>
            <a:r>
              <a:rPr lang="pl-PL" dirty="0" smtClean="0"/>
              <a:t>Ostrze </a:t>
            </a:r>
            <a:r>
              <a:rPr lang="pl-PL" dirty="0"/>
              <a:t>grota powinno posiadać kąt rozwarcia o wartości 30°. </a:t>
            </a:r>
            <a:endParaRPr lang="pl-PL" dirty="0" smtClean="0"/>
          </a:p>
          <a:p>
            <a:pPr marL="285750" indent="-285750">
              <a:buFont typeface="Arial" pitchFamily="34" charset="0"/>
              <a:buChar char="•"/>
            </a:pPr>
            <a:r>
              <a:rPr lang="pl-PL" dirty="0" smtClean="0"/>
              <a:t>Ostrze </a:t>
            </a:r>
            <a:r>
              <a:rPr lang="pl-PL" dirty="0"/>
              <a:t>groty powinny być zaczernione. Na szkicach odręcznych dopuszcza się stosowanie grotów niezaczernionych</a:t>
            </a:r>
            <a:r>
              <a:rPr lang="pl-PL" dirty="0" smtClean="0"/>
              <a:t>.</a:t>
            </a:r>
          </a:p>
          <a:p>
            <a:pPr marL="285750" indent="-285750">
              <a:buFont typeface="Arial" pitchFamily="34" charset="0"/>
              <a:buChar char="•"/>
            </a:pPr>
            <a:r>
              <a:rPr lang="pl-PL" dirty="0" smtClean="0"/>
              <a:t> </a:t>
            </a:r>
            <a:r>
              <a:rPr lang="pl-PL" dirty="0"/>
              <a:t>Długość grotów powinna być jednakowa dla wszystkich wymiarów na rysunku.</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717032"/>
            <a:ext cx="3312368" cy="2346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692252"/>
            <a:ext cx="3294112" cy="2346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514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2987824" y="116632"/>
            <a:ext cx="3185487" cy="584775"/>
          </a:xfrm>
          <a:prstGeom prst="rect">
            <a:avLst/>
          </a:prstGeom>
        </p:spPr>
        <p:txBody>
          <a:bodyPr wrap="none">
            <a:spAutoFit/>
          </a:bodyPr>
          <a:lstStyle/>
          <a:p>
            <a:r>
              <a:rPr lang="pl-PL" sz="3200" i="1" dirty="0" smtClean="0">
                <a:solidFill>
                  <a:srgbClr val="FFFF00"/>
                </a:solidFill>
                <a:latin typeface="Unispace" pitchFamily="49" charset="-18"/>
              </a:rPr>
              <a:t>Wymiarowanie</a:t>
            </a:r>
            <a:endParaRPr lang="pl-PL" sz="3200" b="1" i="1" dirty="0">
              <a:solidFill>
                <a:srgbClr val="FFFF00"/>
              </a:solidFill>
              <a:latin typeface="Unispace" pitchFamily="49" charset="-18"/>
            </a:endParaRPr>
          </a:p>
        </p:txBody>
      </p:sp>
      <p:sp>
        <p:nvSpPr>
          <p:cNvPr id="3" name="Prostokąt 2"/>
          <p:cNvSpPr/>
          <p:nvPr/>
        </p:nvSpPr>
        <p:spPr>
          <a:xfrm>
            <a:off x="539552" y="518240"/>
            <a:ext cx="7704856" cy="2831544"/>
          </a:xfrm>
          <a:prstGeom prst="rect">
            <a:avLst/>
          </a:prstGeom>
        </p:spPr>
        <p:txBody>
          <a:bodyPr wrap="square">
            <a:spAutoFit/>
          </a:bodyPr>
          <a:lstStyle/>
          <a:p>
            <a:endParaRPr lang="pl-PL" dirty="0" smtClean="0"/>
          </a:p>
          <a:p>
            <a:pPr marL="285750" indent="-285750">
              <a:buFont typeface="Wingdings" pitchFamily="2" charset="2"/>
              <a:buChar char="Ø"/>
            </a:pPr>
            <a:r>
              <a:rPr lang="pl-PL" sz="1600" dirty="0" smtClean="0"/>
              <a:t>Linia </a:t>
            </a:r>
            <a:r>
              <a:rPr lang="pl-PL" sz="1600" dirty="0"/>
              <a:t>prosta lub łukowa zakończona grotami </a:t>
            </a:r>
            <a:r>
              <a:rPr lang="pl-PL" sz="1600" dirty="0" smtClean="0"/>
              <a:t> dotykającymi </a:t>
            </a:r>
            <a:r>
              <a:rPr lang="pl-PL" sz="1600" dirty="0"/>
              <a:t>ostrzami linii rysunkowych w punktach, których odległość ma być podana na rysunku</a:t>
            </a:r>
            <a:r>
              <a:rPr lang="pl-PL" sz="1600" dirty="0" smtClean="0"/>
              <a:t>.</a:t>
            </a:r>
          </a:p>
          <a:p>
            <a:pPr marL="285750" indent="-285750">
              <a:buFont typeface="Wingdings" pitchFamily="2" charset="2"/>
              <a:buChar char="Ø"/>
            </a:pPr>
            <a:endParaRPr lang="pl-PL" sz="1600" dirty="0" smtClean="0"/>
          </a:p>
          <a:p>
            <a:pPr marL="285750" indent="-285750">
              <a:buFont typeface="Wingdings" pitchFamily="2" charset="2"/>
              <a:buChar char="Ø"/>
            </a:pPr>
            <a:r>
              <a:rPr lang="pl-PL" sz="1600" dirty="0" smtClean="0"/>
              <a:t>Groty </a:t>
            </a:r>
            <a:r>
              <a:rPr lang="pl-PL" sz="1600" dirty="0"/>
              <a:t>strzałek powinny dotykać od wewnątrz linii, między którymi ma być podany wymiar. Przy braku miejsca groty można umieszczać na zewnątrz tych </a:t>
            </a:r>
            <a:r>
              <a:rPr lang="pl-PL" sz="1600" dirty="0" smtClean="0"/>
              <a:t>linii. </a:t>
            </a:r>
          </a:p>
          <a:p>
            <a:pPr marL="285750" indent="-285750">
              <a:buFont typeface="Wingdings" pitchFamily="2" charset="2"/>
              <a:buChar char="Ø"/>
            </a:pPr>
            <a:endParaRPr lang="pl-PL" sz="1600" dirty="0" smtClean="0"/>
          </a:p>
          <a:p>
            <a:pPr marL="285750" indent="-285750">
              <a:buFont typeface="Wingdings" pitchFamily="2" charset="2"/>
              <a:buChar char="Ø"/>
            </a:pPr>
            <a:r>
              <a:rPr lang="pl-PL" sz="1600" dirty="0" smtClean="0"/>
              <a:t>Wymiary </a:t>
            </a:r>
            <a:r>
              <a:rPr lang="pl-PL" sz="1600" dirty="0"/>
              <a:t>umieszcza </a:t>
            </a:r>
            <a:r>
              <a:rPr lang="pl-PL" sz="1600" dirty="0" smtClean="0"/>
              <a:t>się </a:t>
            </a:r>
            <a:r>
              <a:rPr lang="pl-PL" sz="1600" dirty="0"/>
              <a:t>na zewnątrz zarysu przedmiotu, korzystając z pomocniczych linii wymiarowych. Są to linie ciągłe cienkie będące albo przedłużeniami linii rysunku, albo stycznymi do </a:t>
            </a:r>
            <a:r>
              <a:rPr lang="pl-PL" sz="1600" dirty="0" smtClean="0"/>
              <a:t>nich </a:t>
            </a:r>
            <a:endParaRPr lang="pl-PL" sz="1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84" y="3429000"/>
            <a:ext cx="5669160" cy="307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3429000"/>
            <a:ext cx="3044438" cy="307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433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611560" y="260648"/>
            <a:ext cx="2435282" cy="584775"/>
          </a:xfrm>
          <a:prstGeom prst="rect">
            <a:avLst/>
          </a:prstGeom>
        </p:spPr>
        <p:txBody>
          <a:bodyPr wrap="none">
            <a:spAutoFit/>
          </a:bodyPr>
          <a:lstStyle/>
          <a:p>
            <a:r>
              <a:rPr lang="pl-PL" sz="3200" i="1" dirty="0" smtClean="0">
                <a:solidFill>
                  <a:srgbClr val="FFFF00"/>
                </a:solidFill>
                <a:latin typeface="Unispace" pitchFamily="49" charset="-18"/>
              </a:rPr>
              <a:t>Podziałki</a:t>
            </a:r>
            <a:endParaRPr lang="pl-PL" sz="3200" b="1" i="1" dirty="0">
              <a:solidFill>
                <a:srgbClr val="FFFF00"/>
              </a:solidFill>
              <a:latin typeface="Unispace" pitchFamily="49" charset="-18"/>
            </a:endParaRPr>
          </a:p>
        </p:txBody>
      </p:sp>
      <p:sp>
        <p:nvSpPr>
          <p:cNvPr id="3" name="Prostokąt 2"/>
          <p:cNvSpPr/>
          <p:nvPr/>
        </p:nvSpPr>
        <p:spPr>
          <a:xfrm>
            <a:off x="611560" y="1556792"/>
            <a:ext cx="7776864" cy="4524315"/>
          </a:xfrm>
          <a:prstGeom prst="rect">
            <a:avLst/>
          </a:prstGeom>
        </p:spPr>
        <p:txBody>
          <a:bodyPr wrap="square">
            <a:spAutoFit/>
          </a:bodyPr>
          <a:lstStyle/>
          <a:p>
            <a:r>
              <a:rPr lang="pl-PL" dirty="0"/>
              <a:t>Podziałka (skala odwzorowania) to stosunek wymiaru liniowego elementu przedmiotu przedstawionego na oryginale rysunku do wymiaru tego samego elementu na przedmiocie. Inaczej mówiąc jest to iloraz wielkości elementu zmierzonej na rysunku do wielkości rzeczywistej tego elementu</a:t>
            </a:r>
            <a:r>
              <a:rPr lang="pl-PL" dirty="0" smtClean="0"/>
              <a:t>.</a:t>
            </a:r>
          </a:p>
          <a:p>
            <a:endParaRPr lang="pl-PL" dirty="0"/>
          </a:p>
          <a:p>
            <a:r>
              <a:rPr lang="pl-PL" b="1" dirty="0">
                <a:solidFill>
                  <a:srgbClr val="00B0F0"/>
                </a:solidFill>
              </a:rPr>
              <a:t>R</a:t>
            </a:r>
            <a:r>
              <a:rPr lang="pl-PL" b="1" dirty="0" smtClean="0">
                <a:solidFill>
                  <a:srgbClr val="00B0F0"/>
                </a:solidFill>
              </a:rPr>
              <a:t>odzaje </a:t>
            </a:r>
            <a:r>
              <a:rPr lang="pl-PL" b="1" dirty="0">
                <a:solidFill>
                  <a:srgbClr val="00B0F0"/>
                </a:solidFill>
              </a:rPr>
              <a:t>podziałek</a:t>
            </a:r>
            <a:r>
              <a:rPr lang="pl-PL" b="1" dirty="0" smtClean="0">
                <a:solidFill>
                  <a:srgbClr val="00B0F0"/>
                </a:solidFill>
              </a:rPr>
              <a:t>:</a:t>
            </a:r>
          </a:p>
          <a:p>
            <a:endParaRPr lang="pl-PL" dirty="0" smtClean="0"/>
          </a:p>
          <a:p>
            <a:pPr marL="285750" indent="-285750">
              <a:buFont typeface="Wingdings" pitchFamily="2" charset="2"/>
              <a:buChar char="Ø"/>
            </a:pPr>
            <a:r>
              <a:rPr lang="pl-PL" b="1" dirty="0" smtClean="0">
                <a:solidFill>
                  <a:srgbClr val="FFFF00"/>
                </a:solidFill>
                <a:latin typeface="Unispace" pitchFamily="49" charset="-18"/>
              </a:rPr>
              <a:t>Podziałka </a:t>
            </a:r>
            <a:r>
              <a:rPr lang="pl-PL" b="1" dirty="0">
                <a:solidFill>
                  <a:srgbClr val="FFFF00"/>
                </a:solidFill>
                <a:latin typeface="Unispace" pitchFamily="49" charset="-18"/>
              </a:rPr>
              <a:t>naturalna </a:t>
            </a:r>
            <a:r>
              <a:rPr lang="pl-PL" dirty="0"/>
              <a:t>(rzeczywista) 1:1</a:t>
            </a:r>
            <a:r>
              <a:rPr lang="pl-PL" dirty="0" smtClean="0"/>
              <a:t>.</a:t>
            </a:r>
          </a:p>
          <a:p>
            <a:pPr marL="285750" indent="-285750">
              <a:buFont typeface="Wingdings" pitchFamily="2" charset="2"/>
              <a:buChar char="Ø"/>
            </a:pPr>
            <a:endParaRPr lang="pl-PL" dirty="0"/>
          </a:p>
          <a:p>
            <a:pPr marL="285750" indent="-285750">
              <a:buFont typeface="Wingdings" pitchFamily="2" charset="2"/>
              <a:buChar char="Ø"/>
            </a:pPr>
            <a:r>
              <a:rPr lang="pl-PL" b="1" dirty="0">
                <a:solidFill>
                  <a:srgbClr val="FFFF00"/>
                </a:solidFill>
                <a:latin typeface="Unispace" pitchFamily="49" charset="-18"/>
              </a:rPr>
              <a:t>Podziałki zwiększające </a:t>
            </a:r>
            <a:r>
              <a:rPr lang="pl-PL" dirty="0"/>
              <a:t>2:1, 5:1, 10:1, 20:1, 50:1</a:t>
            </a:r>
            <a:r>
              <a:rPr lang="pl-PL" dirty="0" smtClean="0"/>
              <a:t>.</a:t>
            </a:r>
          </a:p>
          <a:p>
            <a:pPr marL="285750" indent="-285750">
              <a:buFont typeface="Wingdings" pitchFamily="2" charset="2"/>
              <a:buChar char="Ø"/>
            </a:pPr>
            <a:endParaRPr lang="pl-PL" dirty="0" smtClean="0"/>
          </a:p>
          <a:p>
            <a:pPr marL="285750" indent="-285750">
              <a:buFont typeface="Wingdings" pitchFamily="2" charset="2"/>
              <a:buChar char="Ø"/>
            </a:pPr>
            <a:r>
              <a:rPr lang="pl-PL" b="1" dirty="0">
                <a:solidFill>
                  <a:srgbClr val="FFFF00"/>
                </a:solidFill>
                <a:latin typeface="Unispace" pitchFamily="49" charset="-18"/>
              </a:rPr>
              <a:t>Podziałki zmniejszające</a:t>
            </a:r>
            <a:r>
              <a:rPr lang="pl-PL" dirty="0"/>
              <a:t> 1:2, 1:5, 1:10, 1:20, 1:50, 1:100, </a:t>
            </a:r>
          </a:p>
          <a:p>
            <a:r>
              <a:rPr lang="pl-PL" dirty="0" smtClean="0"/>
              <a:t>    1:200</a:t>
            </a:r>
            <a:r>
              <a:rPr lang="pl-PL" dirty="0"/>
              <a:t>, 1:500, 1:1000, 1:2000, 1:5000, </a:t>
            </a:r>
            <a:r>
              <a:rPr lang="pl-PL" dirty="0" smtClean="0"/>
              <a:t>1:10000</a:t>
            </a:r>
            <a:r>
              <a:rPr lang="pl-PL" dirty="0"/>
              <a:t>.</a:t>
            </a:r>
          </a:p>
          <a:p>
            <a:pPr marL="285750" indent="-285750">
              <a:buFont typeface="Wingdings" pitchFamily="2" charset="2"/>
              <a:buChar char="Ø"/>
            </a:pPr>
            <a:endParaRPr lang="pl-PL" dirty="0"/>
          </a:p>
          <a:p>
            <a:r>
              <a:rPr lang="pl-PL" dirty="0"/>
              <a:t/>
            </a:r>
            <a:br>
              <a:rPr lang="pl-PL" dirty="0"/>
            </a:br>
            <a:r>
              <a:rPr lang="pl-PL" dirty="0" smtClean="0"/>
              <a:t> </a:t>
            </a:r>
            <a:endParaRPr lang="pl-PL" dirty="0"/>
          </a:p>
        </p:txBody>
      </p:sp>
    </p:spTree>
    <p:extLst>
      <p:ext uri="{BB962C8B-B14F-4D97-AF65-F5344CB8AC3E}">
        <p14:creationId xmlns:p14="http://schemas.microsoft.com/office/powerpoint/2010/main" val="3585627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85569882"/>
              </p:ext>
            </p:extLst>
          </p:nvPr>
        </p:nvGraphicFramePr>
        <p:xfrm>
          <a:off x="1259632" y="404664"/>
          <a:ext cx="6840760" cy="3199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2148" y="3933056"/>
            <a:ext cx="3522090" cy="272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040" y="3950176"/>
            <a:ext cx="3456384" cy="270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326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717032"/>
            <a:ext cx="8571474" cy="3075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rostokąt 6"/>
          <p:cNvSpPr/>
          <p:nvPr/>
        </p:nvSpPr>
        <p:spPr>
          <a:xfrm>
            <a:off x="611559" y="1700808"/>
            <a:ext cx="4185761" cy="584775"/>
          </a:xfrm>
          <a:prstGeom prst="rect">
            <a:avLst/>
          </a:prstGeom>
        </p:spPr>
        <p:txBody>
          <a:bodyPr wrap="none">
            <a:spAutoFit/>
          </a:bodyPr>
          <a:lstStyle/>
          <a:p>
            <a:r>
              <a:rPr lang="pl-PL" sz="3200" i="1" dirty="0" smtClean="0">
                <a:solidFill>
                  <a:srgbClr val="FFFF00"/>
                </a:solidFill>
                <a:latin typeface="Unispace" pitchFamily="49" charset="-18"/>
              </a:rPr>
              <a:t>Tabela rysunkowa</a:t>
            </a:r>
            <a:endParaRPr lang="pl-PL" sz="3200" b="1" i="1" dirty="0">
              <a:solidFill>
                <a:srgbClr val="FFFF00"/>
              </a:solidFill>
              <a:latin typeface="Unispace" pitchFamily="49" charset="-18"/>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88639"/>
            <a:ext cx="2298379" cy="325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ipsa 2"/>
          <p:cNvSpPr/>
          <p:nvPr/>
        </p:nvSpPr>
        <p:spPr>
          <a:xfrm>
            <a:off x="5148064" y="2285583"/>
            <a:ext cx="3384376" cy="135944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trzałka w prawo 3"/>
          <p:cNvSpPr/>
          <p:nvPr/>
        </p:nvSpPr>
        <p:spPr>
          <a:xfrm>
            <a:off x="1259632" y="2680732"/>
            <a:ext cx="3537688" cy="504056"/>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pl-PL" b="1">
              <a:ln w="31550" cmpd="sng">
                <a:gradFill>
                  <a:gsLst>
                    <a:gs pos="70000">
                      <a:schemeClr val="accent6">
                        <a:shade val="50000"/>
                        <a:satMod val="190000"/>
                      </a:schemeClr>
                    </a:gs>
                    <a:gs pos="0">
                      <a:schemeClr val="accent6">
                        <a:tint val="77000"/>
                        <a:satMod val="180000"/>
                      </a:schemeClr>
                    </a:gs>
                  </a:gsLst>
                  <a:lin ang="5400000"/>
                </a:gradFill>
                <a:prstDash val="solid"/>
              </a:ln>
              <a:gradFill flip="none" rotWithShape="1">
                <a:gsLst>
                  <a:gs pos="0">
                    <a:schemeClr val="accent6">
                      <a:tint val="15000"/>
                      <a:satMod val="200000"/>
                      <a:shade val="30000"/>
                      <a:satMod val="115000"/>
                    </a:schemeClr>
                  </a:gs>
                  <a:gs pos="50000">
                    <a:schemeClr val="accent6">
                      <a:tint val="15000"/>
                      <a:satMod val="200000"/>
                      <a:shade val="67500"/>
                      <a:satMod val="115000"/>
                    </a:schemeClr>
                  </a:gs>
                  <a:gs pos="100000">
                    <a:schemeClr val="accent6">
                      <a:tint val="15000"/>
                      <a:satMod val="200000"/>
                      <a:shade val="100000"/>
                      <a:satMod val="115000"/>
                    </a:schemeClr>
                  </a:gs>
                </a:gsLst>
                <a:lin ang="5400000" scaled="1"/>
                <a:tileRect/>
              </a:gra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366573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107504" y="180896"/>
            <a:ext cx="4357283" cy="523220"/>
          </a:xfrm>
          <a:prstGeom prst="rect">
            <a:avLst/>
          </a:prstGeom>
        </p:spPr>
        <p:txBody>
          <a:bodyPr wrap="none">
            <a:spAutoFit/>
          </a:bodyPr>
          <a:lstStyle/>
          <a:p>
            <a:r>
              <a:rPr lang="pl-PL" sz="2800" i="1" dirty="0" smtClean="0">
                <a:solidFill>
                  <a:srgbClr val="FFFF00"/>
                </a:solidFill>
                <a:latin typeface="Unispace" pitchFamily="49" charset="-18"/>
              </a:rPr>
              <a:t>Rzutowanie obiektów</a:t>
            </a:r>
            <a:endParaRPr lang="pl-PL" sz="2800" b="1" i="1" dirty="0">
              <a:solidFill>
                <a:srgbClr val="FFFF00"/>
              </a:solidFill>
              <a:latin typeface="Unispace" pitchFamily="49" charset="-18"/>
            </a:endParaRPr>
          </a:p>
        </p:txBody>
      </p:sp>
      <p:sp>
        <p:nvSpPr>
          <p:cNvPr id="2" name="Prostokąt 1"/>
          <p:cNvSpPr/>
          <p:nvPr/>
        </p:nvSpPr>
        <p:spPr>
          <a:xfrm>
            <a:off x="362809" y="836712"/>
            <a:ext cx="8203956" cy="2862322"/>
          </a:xfrm>
          <a:prstGeom prst="rect">
            <a:avLst/>
          </a:prstGeom>
        </p:spPr>
        <p:txBody>
          <a:bodyPr wrap="square">
            <a:spAutoFit/>
          </a:bodyPr>
          <a:lstStyle/>
          <a:p>
            <a:pPr algn="just"/>
            <a:r>
              <a:rPr lang="pl-PL" dirty="0" smtClean="0"/>
              <a:t>Odwzorowywany </a:t>
            </a:r>
            <a:r>
              <a:rPr lang="pl-PL" dirty="0"/>
              <a:t>przedmiot </a:t>
            </a:r>
            <a:r>
              <a:rPr lang="pl-PL" dirty="0" smtClean="0"/>
              <a:t>nie powinien </a:t>
            </a:r>
            <a:r>
              <a:rPr lang="pl-PL" dirty="0"/>
              <a:t>mieć zniekształceń. Przedstawienie </a:t>
            </a:r>
            <a:r>
              <a:rPr lang="pl-PL" dirty="0" smtClean="0"/>
              <a:t>przedmiotu trójwymiarowego </a:t>
            </a:r>
            <a:r>
              <a:rPr lang="pl-PL" dirty="0"/>
              <a:t>na dwuwymiarowym rysunku </a:t>
            </a:r>
            <a:r>
              <a:rPr lang="pl-PL" dirty="0" smtClean="0"/>
              <a:t>bez zniekształceń </a:t>
            </a:r>
            <a:r>
              <a:rPr lang="pl-PL" dirty="0"/>
              <a:t>wymaga zastosowania specjalnych sposobów</a:t>
            </a:r>
            <a:r>
              <a:rPr lang="pl-PL" dirty="0" smtClean="0"/>
              <a:t>.</a:t>
            </a:r>
          </a:p>
          <a:p>
            <a:pPr algn="just"/>
            <a:endParaRPr lang="pl-PL" dirty="0"/>
          </a:p>
          <a:p>
            <a:pPr algn="just"/>
            <a:r>
              <a:rPr lang="pl-PL" dirty="0"/>
              <a:t>Najczęściej stosowane na rysunkach wykonawczych są </a:t>
            </a:r>
            <a:r>
              <a:rPr lang="pl-PL" dirty="0" smtClean="0"/>
              <a:t>rzuty prostokątne</a:t>
            </a:r>
            <a:r>
              <a:rPr lang="pl-PL" dirty="0"/>
              <a:t>, które pokazują przedmiot z kilku stron</a:t>
            </a:r>
            <a:r>
              <a:rPr lang="pl-PL" dirty="0" smtClean="0"/>
              <a:t>.</a:t>
            </a:r>
          </a:p>
          <a:p>
            <a:pPr algn="just"/>
            <a:endParaRPr lang="pl-PL" dirty="0"/>
          </a:p>
          <a:p>
            <a:pPr algn="just"/>
            <a:r>
              <a:rPr lang="pl-PL" dirty="0"/>
              <a:t>Rzutowanie prostokątne umożliwia dokładne i </a:t>
            </a:r>
            <a:r>
              <a:rPr lang="pl-PL" dirty="0" smtClean="0"/>
              <a:t>wierne przedstawianie </a:t>
            </a:r>
            <a:r>
              <a:rPr lang="pl-PL" dirty="0"/>
              <a:t>przedmiotu na płaszczyźnie bez </a:t>
            </a:r>
            <a:r>
              <a:rPr lang="pl-PL" dirty="0" smtClean="0"/>
              <a:t>żadnych zmian </a:t>
            </a:r>
            <a:r>
              <a:rPr lang="pl-PL" dirty="0"/>
              <a:t>i zniekształceń za pomocą rzutów, które są </a:t>
            </a:r>
            <a:r>
              <a:rPr lang="pl-PL" dirty="0" smtClean="0"/>
              <a:t>figurami płaskimi</a:t>
            </a:r>
            <a:endParaRPr lang="pl-PL" dirty="0"/>
          </a:p>
        </p:txBody>
      </p:sp>
      <p:sp>
        <p:nvSpPr>
          <p:cNvPr id="5" name="Prostokąt 4"/>
          <p:cNvSpPr/>
          <p:nvPr/>
        </p:nvSpPr>
        <p:spPr>
          <a:xfrm>
            <a:off x="899592" y="4221088"/>
            <a:ext cx="7307133" cy="1631216"/>
          </a:xfrm>
          <a:prstGeom prst="rect">
            <a:avLst/>
          </a:prstGeom>
        </p:spPr>
        <p:txBody>
          <a:bodyPr wrap="square">
            <a:spAutoFit/>
          </a:bodyPr>
          <a:lstStyle/>
          <a:p>
            <a:pPr marL="285750" indent="-285750">
              <a:buFont typeface="Wingdings" pitchFamily="2" charset="2"/>
              <a:buChar char="ü"/>
            </a:pPr>
            <a:r>
              <a:rPr lang="pl-PL" sz="2000" b="1" dirty="0">
                <a:solidFill>
                  <a:srgbClr val="92D050"/>
                </a:solidFill>
              </a:rPr>
              <a:t>krawędzie niewidoczne w rzucie kreślimy linią </a:t>
            </a:r>
            <a:r>
              <a:rPr lang="pl-PL" sz="2000" b="1" dirty="0" smtClean="0">
                <a:solidFill>
                  <a:srgbClr val="92D050"/>
                </a:solidFill>
              </a:rPr>
              <a:t>kreskową</a:t>
            </a:r>
            <a:endParaRPr lang="pl-PL" sz="2000" b="1" dirty="0">
              <a:solidFill>
                <a:srgbClr val="92D050"/>
              </a:solidFill>
            </a:endParaRPr>
          </a:p>
          <a:p>
            <a:endParaRPr lang="pl-PL" sz="2000" b="1" dirty="0" smtClean="0">
              <a:solidFill>
                <a:srgbClr val="92D050"/>
              </a:solidFill>
            </a:endParaRPr>
          </a:p>
          <a:p>
            <a:pPr marL="285750" indent="-285750">
              <a:buFont typeface="Wingdings" pitchFamily="2" charset="2"/>
              <a:buChar char="ü"/>
            </a:pPr>
            <a:r>
              <a:rPr lang="pl-PL" sz="2000" b="1" dirty="0" smtClean="0">
                <a:solidFill>
                  <a:srgbClr val="92D050"/>
                </a:solidFill>
              </a:rPr>
              <a:t>rzuty </a:t>
            </a:r>
            <a:r>
              <a:rPr lang="pl-PL" sz="2000" b="1" dirty="0">
                <a:solidFill>
                  <a:srgbClr val="92D050"/>
                </a:solidFill>
              </a:rPr>
              <a:t>wykorzystujemy na rysunku wykonawczym</a:t>
            </a:r>
            <a:r>
              <a:rPr lang="pl-PL" sz="2000" b="1" dirty="0" smtClean="0">
                <a:solidFill>
                  <a:srgbClr val="92D050"/>
                </a:solidFill>
              </a:rPr>
              <a:t>,</a:t>
            </a:r>
          </a:p>
          <a:p>
            <a:endParaRPr lang="pl-PL" sz="2000" b="1" dirty="0">
              <a:solidFill>
                <a:srgbClr val="92D050"/>
              </a:solidFill>
            </a:endParaRPr>
          </a:p>
          <a:p>
            <a:pPr marL="285750" indent="-285750">
              <a:buFont typeface="Wingdings" pitchFamily="2" charset="2"/>
              <a:buChar char="ü"/>
            </a:pPr>
            <a:r>
              <a:rPr lang="pl-PL" sz="2000" b="1" dirty="0">
                <a:solidFill>
                  <a:srgbClr val="92D050"/>
                </a:solidFill>
              </a:rPr>
              <a:t>krawędzi niewidocznych nie wolno wymiarować</a:t>
            </a:r>
            <a:r>
              <a:rPr lang="pl-PL" sz="2000" b="1" dirty="0">
                <a:solidFill>
                  <a:srgbClr val="FF0000"/>
                </a:solidFill>
              </a:rPr>
              <a:t>.</a:t>
            </a:r>
          </a:p>
        </p:txBody>
      </p:sp>
    </p:spTree>
    <p:extLst>
      <p:ext uri="{BB962C8B-B14F-4D97-AF65-F5344CB8AC3E}">
        <p14:creationId xmlns:p14="http://schemas.microsoft.com/office/powerpoint/2010/main" val="283812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23528" y="649600"/>
            <a:ext cx="3756093" cy="584775"/>
          </a:xfrm>
          <a:prstGeom prst="rect">
            <a:avLst/>
          </a:prstGeom>
        </p:spPr>
        <p:txBody>
          <a:bodyPr wrap="none">
            <a:spAutoFit/>
          </a:bodyPr>
          <a:lstStyle/>
          <a:p>
            <a:r>
              <a:rPr lang="pl-PL" sz="3200" b="1" i="1" dirty="0" smtClean="0">
                <a:solidFill>
                  <a:srgbClr val="FFFF00"/>
                </a:solidFill>
                <a:latin typeface="Unispace" pitchFamily="49" charset="-18"/>
              </a:rPr>
              <a:t> </a:t>
            </a:r>
            <a:r>
              <a:rPr lang="pl-PL" sz="3200" b="1" i="1" dirty="0" smtClean="0">
                <a:solidFill>
                  <a:srgbClr val="FFFF00"/>
                </a:solidFill>
                <a:effectLst>
                  <a:outerShdw blurRad="38100" dist="38100" dir="2700000" algn="tl">
                    <a:srgbClr val="000000">
                      <a:alpha val="43137"/>
                    </a:srgbClr>
                  </a:outerShdw>
                </a:effectLst>
                <a:latin typeface="Unispace" pitchFamily="49" charset="-18"/>
              </a:rPr>
              <a:t>POLSKA NORMA </a:t>
            </a:r>
            <a:endParaRPr lang="pl-PL" sz="3200" b="1" i="1" dirty="0">
              <a:solidFill>
                <a:srgbClr val="FFFF00"/>
              </a:solidFill>
              <a:effectLst>
                <a:outerShdw blurRad="38100" dist="38100" dir="2700000" algn="tl">
                  <a:srgbClr val="000000">
                    <a:alpha val="43137"/>
                  </a:srgbClr>
                </a:outerShdw>
              </a:effectLst>
              <a:latin typeface="Unispace" pitchFamily="49" charset="-18"/>
            </a:endParaRPr>
          </a:p>
        </p:txBody>
      </p:sp>
      <p:sp>
        <p:nvSpPr>
          <p:cNvPr id="3" name="Prostokąt 2"/>
          <p:cNvSpPr/>
          <p:nvPr/>
        </p:nvSpPr>
        <p:spPr>
          <a:xfrm>
            <a:off x="683568" y="2492896"/>
            <a:ext cx="8156410" cy="1477328"/>
          </a:xfrm>
          <a:prstGeom prst="rect">
            <a:avLst/>
          </a:prstGeom>
        </p:spPr>
        <p:txBody>
          <a:bodyPr wrap="square">
            <a:spAutoFit/>
          </a:bodyPr>
          <a:lstStyle/>
          <a:p>
            <a:r>
              <a:rPr lang="pl-PL" b="1" dirty="0">
                <a:solidFill>
                  <a:srgbClr val="FFFF00"/>
                </a:solidFill>
              </a:rPr>
              <a:t>Norma</a:t>
            </a:r>
            <a:r>
              <a:rPr lang="pl-PL" dirty="0"/>
              <a:t> to dokument przyjęty na zasadzie </a:t>
            </a:r>
            <a:r>
              <a:rPr lang="pl-PL" dirty="0" smtClean="0"/>
              <a:t>powszechnej zgody </a:t>
            </a:r>
            <a:r>
              <a:rPr lang="pl-PL" dirty="0"/>
              <a:t>i zatwierdzony przez upoważnioną jednostkę organizacyjną, ustalający zasady, wytyczne lub charakterystyki odnoszące się do różnych rodzajów działalności lub ich wyników i zmierzający do uzyskania optymalnego stopnia uporządkowania w określonym zakresie.</a:t>
            </a:r>
          </a:p>
        </p:txBody>
      </p:sp>
      <p:sp>
        <p:nvSpPr>
          <p:cNvPr id="4" name="Prostokąt 3"/>
          <p:cNvSpPr/>
          <p:nvPr/>
        </p:nvSpPr>
        <p:spPr>
          <a:xfrm>
            <a:off x="683568" y="4437112"/>
            <a:ext cx="8352928" cy="1477328"/>
          </a:xfrm>
          <a:prstGeom prst="rect">
            <a:avLst/>
          </a:prstGeom>
        </p:spPr>
        <p:txBody>
          <a:bodyPr wrap="square">
            <a:spAutoFit/>
          </a:bodyPr>
          <a:lstStyle/>
          <a:p>
            <a:r>
              <a:rPr lang="pl-PL" b="1" dirty="0"/>
              <a:t>Za opracowanie Polskich Norm są odpowiedzialne Organy </a:t>
            </a:r>
            <a:r>
              <a:rPr lang="pl-PL" b="1" dirty="0" smtClean="0"/>
              <a:t>Techniczne</a:t>
            </a:r>
          </a:p>
          <a:p>
            <a:endParaRPr lang="pl-PL" dirty="0" smtClean="0"/>
          </a:p>
          <a:p>
            <a:pPr marL="285750" indent="-285750">
              <a:buFont typeface="Wingdings" pitchFamily="2" charset="2"/>
              <a:buChar char="v"/>
            </a:pPr>
            <a:r>
              <a:rPr lang="pl-PL" dirty="0" smtClean="0">
                <a:solidFill>
                  <a:srgbClr val="FFFF00"/>
                </a:solidFill>
              </a:rPr>
              <a:t>Komitety </a:t>
            </a:r>
            <a:r>
              <a:rPr lang="pl-PL" dirty="0">
                <a:solidFill>
                  <a:srgbClr val="FFFF00"/>
                </a:solidFill>
              </a:rPr>
              <a:t>Techniczne, </a:t>
            </a:r>
            <a:endParaRPr lang="pl-PL" dirty="0" smtClean="0">
              <a:solidFill>
                <a:srgbClr val="FFFF00"/>
              </a:solidFill>
            </a:endParaRPr>
          </a:p>
          <a:p>
            <a:pPr marL="285750" indent="-285750">
              <a:buFont typeface="Wingdings" pitchFamily="2" charset="2"/>
              <a:buChar char="v"/>
            </a:pPr>
            <a:r>
              <a:rPr lang="pl-PL" dirty="0" smtClean="0">
                <a:solidFill>
                  <a:srgbClr val="FFFF00"/>
                </a:solidFill>
              </a:rPr>
              <a:t>Komitety </a:t>
            </a:r>
            <a:r>
              <a:rPr lang="pl-PL" dirty="0">
                <a:solidFill>
                  <a:srgbClr val="FFFF00"/>
                </a:solidFill>
              </a:rPr>
              <a:t>Zadaniowe </a:t>
            </a:r>
            <a:r>
              <a:rPr lang="pl-PL" dirty="0" smtClean="0">
                <a:solidFill>
                  <a:srgbClr val="FFFF00"/>
                </a:solidFill>
              </a:rPr>
              <a:t> </a:t>
            </a:r>
          </a:p>
          <a:p>
            <a:pPr marL="285750" indent="-285750">
              <a:buFont typeface="Wingdings" pitchFamily="2" charset="2"/>
              <a:buChar char="v"/>
            </a:pPr>
            <a:r>
              <a:rPr lang="pl-PL" dirty="0" smtClean="0">
                <a:solidFill>
                  <a:srgbClr val="FFFF00"/>
                </a:solidFill>
              </a:rPr>
              <a:t>Rady </a:t>
            </a:r>
            <a:r>
              <a:rPr lang="pl-PL" dirty="0">
                <a:solidFill>
                  <a:srgbClr val="FFFF00"/>
                </a:solidFill>
              </a:rPr>
              <a:t>Sektorowe</a:t>
            </a:r>
            <a:r>
              <a:rPr lang="pl-PL" dirty="0"/>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88640"/>
            <a:ext cx="4045865" cy="1650713"/>
          </a:xfrm>
          <a:prstGeom prst="rect">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439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323528" y="260648"/>
            <a:ext cx="4357283" cy="523220"/>
          </a:xfrm>
          <a:prstGeom prst="rect">
            <a:avLst/>
          </a:prstGeom>
        </p:spPr>
        <p:txBody>
          <a:bodyPr wrap="none">
            <a:spAutoFit/>
          </a:bodyPr>
          <a:lstStyle/>
          <a:p>
            <a:r>
              <a:rPr lang="pl-PL" sz="2800" i="1" dirty="0" smtClean="0">
                <a:solidFill>
                  <a:srgbClr val="FFFF00"/>
                </a:solidFill>
                <a:latin typeface="Unispace" pitchFamily="49" charset="-18"/>
              </a:rPr>
              <a:t>Rzutowanie obiektów</a:t>
            </a:r>
            <a:endParaRPr lang="pl-PL" sz="2800" b="1" i="1" dirty="0">
              <a:solidFill>
                <a:srgbClr val="FFFF00"/>
              </a:solidFill>
              <a:latin typeface="Unispace" pitchFamily="49" charset="-1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340768"/>
            <a:ext cx="8494225" cy="4896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29948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323528" y="260648"/>
            <a:ext cx="4935967" cy="584775"/>
          </a:xfrm>
          <a:prstGeom prst="rect">
            <a:avLst/>
          </a:prstGeom>
        </p:spPr>
        <p:txBody>
          <a:bodyPr wrap="none">
            <a:spAutoFit/>
          </a:bodyPr>
          <a:lstStyle/>
          <a:p>
            <a:r>
              <a:rPr lang="pl-PL" sz="3200" i="1" dirty="0" smtClean="0">
                <a:solidFill>
                  <a:srgbClr val="FFFF00"/>
                </a:solidFill>
                <a:latin typeface="Unispace" pitchFamily="49" charset="-18"/>
              </a:rPr>
              <a:t>Rzutowanie obiektów</a:t>
            </a:r>
            <a:endParaRPr lang="pl-PL" sz="3200" b="1" i="1" dirty="0">
              <a:solidFill>
                <a:srgbClr val="FFFF00"/>
              </a:solidFill>
              <a:latin typeface="Unispace" pitchFamily="49" charset="-1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55" y="1916832"/>
            <a:ext cx="8540711" cy="4028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36228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323528" y="260648"/>
            <a:ext cx="5186035" cy="584775"/>
          </a:xfrm>
          <a:prstGeom prst="rect">
            <a:avLst/>
          </a:prstGeom>
        </p:spPr>
        <p:txBody>
          <a:bodyPr wrap="none">
            <a:spAutoFit/>
          </a:bodyPr>
          <a:lstStyle/>
          <a:p>
            <a:r>
              <a:rPr lang="pl-PL" sz="3200" i="1" dirty="0" smtClean="0">
                <a:solidFill>
                  <a:srgbClr val="FFFF00"/>
                </a:solidFill>
                <a:latin typeface="Unispace" pitchFamily="49" charset="-18"/>
              </a:rPr>
              <a:t>Przybory kreślarskie</a:t>
            </a:r>
            <a:endParaRPr lang="pl-PL" sz="3200" b="1" i="1" dirty="0">
              <a:solidFill>
                <a:srgbClr val="FFFF00"/>
              </a:solidFill>
              <a:latin typeface="Unispace" pitchFamily="49" charset="-18"/>
            </a:endParaRPr>
          </a:p>
        </p:txBody>
      </p:sp>
      <p:pic>
        <p:nvPicPr>
          <p:cNvPr id="3074" name="Picture 2" descr="Przybory kreslarskie SKALA niekompletne - 7191781829 - oficjalne archiwum  Alleg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16752"/>
            <a:ext cx="7920880" cy="5213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82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323528" y="260648"/>
            <a:ext cx="4435830" cy="584775"/>
          </a:xfrm>
          <a:prstGeom prst="rect">
            <a:avLst/>
          </a:prstGeom>
        </p:spPr>
        <p:txBody>
          <a:bodyPr wrap="none">
            <a:spAutoFit/>
          </a:bodyPr>
          <a:lstStyle/>
          <a:p>
            <a:r>
              <a:rPr lang="pl-PL" sz="3200" i="1" dirty="0" smtClean="0">
                <a:solidFill>
                  <a:srgbClr val="FFFF00"/>
                </a:solidFill>
                <a:latin typeface="Unispace" pitchFamily="49" charset="-18"/>
              </a:rPr>
              <a:t>Deski kreślarskie</a:t>
            </a:r>
            <a:endParaRPr lang="pl-PL" sz="3200" b="1" i="1" dirty="0">
              <a:solidFill>
                <a:srgbClr val="FFFF00"/>
              </a:solidFill>
              <a:latin typeface="Unispace" pitchFamily="49" charset="-1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352580"/>
            <a:ext cx="42005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352580"/>
            <a:ext cx="3552031"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20160"/>
            <a:ext cx="8630928"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00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encrypted-tbn1.gstatic.com/shopping?q=tbn:ANd9GcQRXF0tB7pTbGdOf5fTrFWkmCeYyv5HOAPXWPxnUJG7KpxBSlUmvWNLhz0Fe6wDfh9QB165yjG5DK4Dyf0vYxBzpM295TMObdADVOUDb9Veugn9HtceDJP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4" name="Prostokąt 3"/>
          <p:cNvSpPr/>
          <p:nvPr/>
        </p:nvSpPr>
        <p:spPr>
          <a:xfrm>
            <a:off x="323528" y="260648"/>
            <a:ext cx="4685898" cy="584775"/>
          </a:xfrm>
          <a:prstGeom prst="rect">
            <a:avLst/>
          </a:prstGeom>
        </p:spPr>
        <p:txBody>
          <a:bodyPr wrap="none">
            <a:spAutoFit/>
          </a:bodyPr>
          <a:lstStyle/>
          <a:p>
            <a:r>
              <a:rPr lang="pl-PL" sz="3200" i="1" dirty="0" smtClean="0">
                <a:solidFill>
                  <a:srgbClr val="FFFF00"/>
                </a:solidFill>
                <a:latin typeface="Unispace" pitchFamily="49" charset="-18"/>
              </a:rPr>
              <a:t>Oprogramowanie CAD</a:t>
            </a:r>
            <a:endParaRPr lang="pl-PL" sz="3200" b="1" i="1" dirty="0">
              <a:solidFill>
                <a:srgbClr val="FFFF00"/>
              </a:solidFill>
              <a:latin typeface="Unispace" pitchFamily="49" charset="-1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556792"/>
            <a:ext cx="2423592"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1155158"/>
            <a:ext cx="4968552" cy="2794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881" y="4509120"/>
            <a:ext cx="2411263"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4166964"/>
            <a:ext cx="4968552"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Prostokąt 10"/>
          <p:cNvSpPr/>
          <p:nvPr/>
        </p:nvSpPr>
        <p:spPr>
          <a:xfrm>
            <a:off x="862322" y="3460614"/>
            <a:ext cx="1778051" cy="400110"/>
          </a:xfrm>
          <a:prstGeom prst="rect">
            <a:avLst/>
          </a:prstGeom>
        </p:spPr>
        <p:txBody>
          <a:bodyPr wrap="none">
            <a:spAutoFit/>
          </a:bodyPr>
          <a:lstStyle/>
          <a:p>
            <a:r>
              <a:rPr lang="pl-PL" sz="2000" b="1" i="1" dirty="0" smtClean="0">
                <a:solidFill>
                  <a:srgbClr val="00B0F0"/>
                </a:solidFill>
                <a:latin typeface="+mj-lt"/>
              </a:rPr>
              <a:t>10240 zł / rok</a:t>
            </a:r>
            <a:endParaRPr lang="pl-PL" sz="2000" b="1" i="1" dirty="0">
              <a:solidFill>
                <a:srgbClr val="00B0F0"/>
              </a:solidFill>
              <a:latin typeface="+mj-lt"/>
            </a:endParaRPr>
          </a:p>
        </p:txBody>
      </p:sp>
    </p:spTree>
    <p:extLst>
      <p:ext uri="{BB962C8B-B14F-4D97-AF65-F5344CB8AC3E}">
        <p14:creationId xmlns:p14="http://schemas.microsoft.com/office/powerpoint/2010/main" val="1692860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594763" y="1556792"/>
            <a:ext cx="7902624" cy="3970318"/>
          </a:xfrm>
          <a:prstGeom prst="rect">
            <a:avLst/>
          </a:prstGeom>
        </p:spPr>
        <p:txBody>
          <a:bodyPr wrap="square">
            <a:spAutoFit/>
          </a:bodyPr>
          <a:lstStyle/>
          <a:p>
            <a:r>
              <a:rPr lang="pl-PL" sz="2000" b="1" i="1" dirty="0">
                <a:solidFill>
                  <a:schemeClr val="accent5">
                    <a:lumMod val="40000"/>
                    <a:lumOff val="60000"/>
                  </a:schemeClr>
                </a:solidFill>
                <a:latin typeface="Unispace" pitchFamily="49" charset="-18"/>
              </a:rPr>
              <a:t>Norma jest dokumentem</a:t>
            </a:r>
            <a:r>
              <a:rPr lang="pl-PL" sz="2000" b="1" i="1" dirty="0" smtClean="0">
                <a:solidFill>
                  <a:schemeClr val="accent5">
                    <a:lumMod val="40000"/>
                    <a:lumOff val="60000"/>
                  </a:schemeClr>
                </a:solidFill>
                <a:latin typeface="Unispace" pitchFamily="49" charset="-18"/>
              </a:rPr>
              <a:t>:</a:t>
            </a:r>
          </a:p>
          <a:p>
            <a:endParaRPr lang="pl-PL" dirty="0"/>
          </a:p>
          <a:p>
            <a:pPr marL="285750" indent="-285750">
              <a:buFont typeface="Arial" pitchFamily="34" charset="0"/>
              <a:buChar char="•"/>
            </a:pPr>
            <a:r>
              <a:rPr lang="pl-PL" dirty="0"/>
              <a:t>opisującym sprawdzony stan wiedzy technicznej, świadczącym o jego aktualnym poziomie (światowym, regionalnym, krajowym) w danej dziedzinie;</a:t>
            </a:r>
          </a:p>
          <a:p>
            <a:pPr marL="285750" indent="-285750">
              <a:buFont typeface="Arial" pitchFamily="34" charset="0"/>
              <a:buChar char="•"/>
            </a:pPr>
            <a:r>
              <a:rPr lang="pl-PL" dirty="0"/>
              <a:t>przeznaczonym do dobrowolnego stosowania;</a:t>
            </a:r>
          </a:p>
          <a:p>
            <a:pPr marL="285750" indent="-285750">
              <a:buFont typeface="Arial" pitchFamily="34" charset="0"/>
              <a:buChar char="•"/>
            </a:pPr>
            <a:r>
              <a:rPr lang="pl-PL" dirty="0"/>
              <a:t>służącym ułatwieniu i uproszczeniu przepływu towarów i usług pomiędzy rynkami;</a:t>
            </a:r>
          </a:p>
          <a:p>
            <a:pPr marL="285750" indent="-285750">
              <a:buFont typeface="Arial" pitchFamily="34" charset="0"/>
              <a:buChar char="•"/>
            </a:pPr>
            <a:r>
              <a:rPr lang="pl-PL" dirty="0"/>
              <a:t>mogącym stanowić podstawę porozumienia sfery gospodarczej, rządowej i społecznej w spełnieniu określonych warunków bezpieczeństwa i jakości wyrobów i usług;</a:t>
            </a:r>
          </a:p>
          <a:p>
            <a:pPr marL="285750" indent="-285750">
              <a:buFont typeface="Arial" pitchFamily="34" charset="0"/>
              <a:buChar char="•"/>
            </a:pPr>
            <a:r>
              <a:rPr lang="pl-PL" dirty="0"/>
              <a:t>chronionym prawem autorskim, tak jak filmy, muzyka, programy komputerowe lub utwory literackie;</a:t>
            </a:r>
          </a:p>
          <a:p>
            <a:pPr marL="285750" indent="-285750">
              <a:buFont typeface="Arial" pitchFamily="34" charset="0"/>
              <a:buChar char="•"/>
            </a:pPr>
            <a:r>
              <a:rPr lang="pl-PL" dirty="0"/>
              <a:t>niebędącym informacją publiczną </a:t>
            </a:r>
            <a:r>
              <a:rPr lang="pl-PL" dirty="0" smtClean="0"/>
              <a:t> </a:t>
            </a:r>
            <a:endParaRPr lang="pl-P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76672"/>
            <a:ext cx="3514725" cy="129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940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520046" y="262737"/>
            <a:ext cx="7651454" cy="523220"/>
          </a:xfrm>
          <a:prstGeom prst="rect">
            <a:avLst/>
          </a:prstGeom>
        </p:spPr>
        <p:txBody>
          <a:bodyPr wrap="none">
            <a:spAutoFit/>
          </a:bodyPr>
          <a:lstStyle/>
          <a:p>
            <a:r>
              <a:rPr lang="pl-PL" sz="2800" b="1" i="1" dirty="0">
                <a:solidFill>
                  <a:srgbClr val="FFFF00"/>
                </a:solidFill>
                <a:latin typeface="Unispace" pitchFamily="49" charset="-18"/>
              </a:rPr>
              <a:t>Rysunek </a:t>
            </a:r>
            <a:r>
              <a:rPr lang="pl-PL" sz="2800" b="1" i="1" dirty="0" smtClean="0">
                <a:solidFill>
                  <a:srgbClr val="FFFF00"/>
                </a:solidFill>
                <a:latin typeface="Unispace" pitchFamily="49" charset="-18"/>
              </a:rPr>
              <a:t>techniczny – POLSKA NORMA </a:t>
            </a:r>
            <a:endParaRPr lang="pl-PL" sz="2800" b="1" i="1" dirty="0">
              <a:solidFill>
                <a:srgbClr val="FFFF00"/>
              </a:solidFill>
              <a:latin typeface="Unispace" pitchFamily="49" charset="-18"/>
            </a:endParaRPr>
          </a:p>
        </p:txBody>
      </p:sp>
      <p:sp>
        <p:nvSpPr>
          <p:cNvPr id="2" name="Prostokąt 1"/>
          <p:cNvSpPr/>
          <p:nvPr/>
        </p:nvSpPr>
        <p:spPr>
          <a:xfrm>
            <a:off x="395536" y="3501008"/>
            <a:ext cx="4572000" cy="2769989"/>
          </a:xfrm>
          <a:prstGeom prst="rect">
            <a:avLst/>
          </a:prstGeom>
        </p:spPr>
        <p:txBody>
          <a:bodyPr>
            <a:spAutoFit/>
          </a:bodyPr>
          <a:lstStyle/>
          <a:p>
            <a:r>
              <a:rPr lang="pl-PL" sz="2400" b="1" i="1" dirty="0">
                <a:solidFill>
                  <a:srgbClr val="00B0F0"/>
                </a:solidFill>
                <a:effectLst>
                  <a:outerShdw blurRad="38100" dist="38100" dir="2700000" algn="tl">
                    <a:srgbClr val="000000">
                      <a:alpha val="43137"/>
                    </a:srgbClr>
                  </a:outerShdw>
                </a:effectLst>
              </a:rPr>
              <a:t>PN-EN ISO </a:t>
            </a:r>
            <a:r>
              <a:rPr lang="pl-PL" sz="2400" b="1" i="1" dirty="0" smtClean="0">
                <a:solidFill>
                  <a:srgbClr val="00B0F0"/>
                </a:solidFill>
                <a:effectLst>
                  <a:outerShdw blurRad="38100" dist="38100" dir="2700000" algn="tl">
                    <a:srgbClr val="000000">
                      <a:alpha val="43137"/>
                    </a:srgbClr>
                  </a:outerShdw>
                </a:effectLst>
              </a:rPr>
              <a:t>5457:2002</a:t>
            </a:r>
          </a:p>
          <a:p>
            <a:endParaRPr lang="pl-PL" sz="2400" b="1" i="1" dirty="0">
              <a:solidFill>
                <a:srgbClr val="00B0F0"/>
              </a:solidFill>
              <a:effectLst>
                <a:outerShdw blurRad="38100" dist="38100" dir="2700000" algn="tl">
                  <a:srgbClr val="000000">
                    <a:alpha val="43137"/>
                  </a:srgbClr>
                </a:outerShdw>
              </a:effectLst>
            </a:endParaRPr>
          </a:p>
          <a:p>
            <a:r>
              <a:rPr lang="pl-PL" b="1" dirty="0">
                <a:solidFill>
                  <a:srgbClr val="FFFF00"/>
                </a:solidFill>
              </a:rPr>
              <a:t>Temat normy:</a:t>
            </a:r>
          </a:p>
          <a:p>
            <a:r>
              <a:rPr lang="pl-PL" dirty="0"/>
              <a:t>Dokumentacja techniczna wyrobu. Wymiary i układ arkuszy rysunkowych</a:t>
            </a:r>
          </a:p>
          <a:p>
            <a:r>
              <a:rPr lang="pl-PL" b="1" dirty="0">
                <a:solidFill>
                  <a:srgbClr val="FFFF00"/>
                </a:solidFill>
              </a:rPr>
              <a:t>PN-EN ISO </a:t>
            </a:r>
            <a:r>
              <a:rPr lang="pl-PL" dirty="0"/>
              <a:t>– norma obowiązuje w Polsce, Europie, świecie,</a:t>
            </a:r>
          </a:p>
          <a:p>
            <a:r>
              <a:rPr lang="pl-PL" b="1" dirty="0">
                <a:solidFill>
                  <a:srgbClr val="FFFF00"/>
                </a:solidFill>
              </a:rPr>
              <a:t>5457</a:t>
            </a:r>
            <a:r>
              <a:rPr lang="pl-PL" dirty="0"/>
              <a:t> – numer katalogowy normy,</a:t>
            </a:r>
          </a:p>
          <a:p>
            <a:r>
              <a:rPr lang="pl-PL" b="1" dirty="0">
                <a:solidFill>
                  <a:srgbClr val="FFFF00"/>
                </a:solidFill>
              </a:rPr>
              <a:t>2000</a:t>
            </a:r>
            <a:r>
              <a:rPr lang="pl-PL" dirty="0"/>
              <a:t> – rok zatwierdzenia i wydania normy</a:t>
            </a:r>
          </a:p>
        </p:txBody>
      </p:sp>
      <p:sp>
        <p:nvSpPr>
          <p:cNvPr id="8" name="Prostokąt 7"/>
          <p:cNvSpPr/>
          <p:nvPr/>
        </p:nvSpPr>
        <p:spPr>
          <a:xfrm>
            <a:off x="585610" y="980728"/>
            <a:ext cx="4572000" cy="2215991"/>
          </a:xfrm>
          <a:prstGeom prst="rect">
            <a:avLst/>
          </a:prstGeom>
        </p:spPr>
        <p:txBody>
          <a:bodyPr>
            <a:spAutoFit/>
          </a:bodyPr>
          <a:lstStyle/>
          <a:p>
            <a:r>
              <a:rPr lang="pl-PL" b="1" dirty="0"/>
              <a:t>Norma jest narzędziem ułatwiającym</a:t>
            </a:r>
            <a:r>
              <a:rPr lang="pl-PL" b="1" dirty="0" smtClean="0"/>
              <a:t>:</a:t>
            </a:r>
          </a:p>
          <a:p>
            <a:endParaRPr lang="pl-PL" sz="2400" b="1" dirty="0">
              <a:solidFill>
                <a:srgbClr val="FF0000"/>
              </a:solidFill>
              <a:effectLst>
                <a:outerShdw blurRad="38100" dist="38100" dir="2700000" algn="tl">
                  <a:srgbClr val="000000">
                    <a:alpha val="43137"/>
                  </a:srgbClr>
                </a:outerShdw>
              </a:effectLst>
            </a:endParaRPr>
          </a:p>
          <a:p>
            <a:pPr marL="285750" indent="-285750">
              <a:buFont typeface="Wingdings" pitchFamily="2" charset="2"/>
              <a:buChar char="ü"/>
            </a:pPr>
            <a:r>
              <a:rPr lang="pl-PL" sz="2400" b="1" dirty="0">
                <a:solidFill>
                  <a:srgbClr val="FF0000"/>
                </a:solidFill>
                <a:effectLst>
                  <a:outerShdw blurRad="38100" dist="38100" dir="2700000" algn="tl">
                    <a:srgbClr val="000000">
                      <a:alpha val="43137"/>
                    </a:srgbClr>
                  </a:outerShdw>
                </a:effectLst>
              </a:rPr>
              <a:t>wytwarzanie </a:t>
            </a:r>
            <a:r>
              <a:rPr lang="pl-PL" sz="2400" b="1" dirty="0" smtClean="0">
                <a:solidFill>
                  <a:srgbClr val="FF0000"/>
                </a:solidFill>
                <a:effectLst>
                  <a:outerShdw blurRad="38100" dist="38100" dir="2700000" algn="tl">
                    <a:srgbClr val="000000">
                      <a:alpha val="43137"/>
                    </a:srgbClr>
                  </a:outerShdw>
                </a:effectLst>
              </a:rPr>
              <a:t>dóbr</a:t>
            </a:r>
            <a:endParaRPr lang="pl-PL" sz="2400" b="1" dirty="0">
              <a:solidFill>
                <a:srgbClr val="FF0000"/>
              </a:solidFill>
              <a:effectLst>
                <a:outerShdw blurRad="38100" dist="38100" dir="2700000" algn="tl">
                  <a:srgbClr val="000000">
                    <a:alpha val="43137"/>
                  </a:srgbClr>
                </a:outerShdw>
              </a:effectLst>
            </a:endParaRPr>
          </a:p>
          <a:p>
            <a:pPr marL="285750" indent="-285750">
              <a:buFont typeface="Wingdings" pitchFamily="2" charset="2"/>
              <a:buChar char="ü"/>
            </a:pPr>
            <a:r>
              <a:rPr lang="pl-PL" sz="2400" b="1" dirty="0">
                <a:solidFill>
                  <a:srgbClr val="FF0000"/>
                </a:solidFill>
                <a:effectLst>
                  <a:outerShdw blurRad="38100" dist="38100" dir="2700000" algn="tl">
                    <a:srgbClr val="000000">
                      <a:alpha val="43137"/>
                    </a:srgbClr>
                  </a:outerShdw>
                </a:effectLst>
              </a:rPr>
              <a:t>świadczenie usług</a:t>
            </a:r>
            <a:r>
              <a:rPr lang="pl-PL" sz="2400" b="1" dirty="0" smtClean="0">
                <a:solidFill>
                  <a:srgbClr val="FF0000"/>
                </a:solidFill>
                <a:effectLst>
                  <a:outerShdw blurRad="38100" dist="38100" dir="2700000" algn="tl">
                    <a:srgbClr val="000000">
                      <a:alpha val="43137"/>
                    </a:srgbClr>
                  </a:outerShdw>
                </a:effectLst>
              </a:rPr>
              <a:t>;</a:t>
            </a:r>
            <a:endParaRPr lang="pl-PL" sz="2400" b="1" dirty="0">
              <a:solidFill>
                <a:srgbClr val="FF0000"/>
              </a:solidFill>
              <a:effectLst>
                <a:outerShdw blurRad="38100" dist="38100" dir="2700000" algn="tl">
                  <a:srgbClr val="000000">
                    <a:alpha val="43137"/>
                  </a:srgbClr>
                </a:outerShdw>
              </a:effectLst>
            </a:endParaRPr>
          </a:p>
          <a:p>
            <a:pPr marL="285750" indent="-285750">
              <a:buFont typeface="Wingdings" pitchFamily="2" charset="2"/>
              <a:buChar char="ü"/>
            </a:pPr>
            <a:r>
              <a:rPr lang="pl-PL" sz="2400" b="1" dirty="0">
                <a:solidFill>
                  <a:srgbClr val="FF0000"/>
                </a:solidFill>
                <a:effectLst>
                  <a:outerShdw blurRad="38100" dist="38100" dir="2700000" algn="tl">
                    <a:srgbClr val="000000">
                      <a:alpha val="43137"/>
                    </a:srgbClr>
                  </a:outerShdw>
                </a:effectLst>
              </a:rPr>
              <a:t>zarządzanie</a:t>
            </a:r>
            <a:r>
              <a:rPr lang="pl-PL" sz="2400" b="1" dirty="0" smtClean="0">
                <a:solidFill>
                  <a:srgbClr val="FF0000"/>
                </a:solidFill>
                <a:effectLst>
                  <a:outerShdw blurRad="38100" dist="38100" dir="2700000" algn="tl">
                    <a:srgbClr val="000000">
                      <a:alpha val="43137"/>
                    </a:srgbClr>
                  </a:outerShdw>
                </a:effectLst>
              </a:rPr>
              <a:t>;</a:t>
            </a:r>
            <a:endParaRPr lang="pl-PL" sz="2400" b="1" dirty="0">
              <a:solidFill>
                <a:srgbClr val="FF0000"/>
              </a:solidFill>
              <a:effectLst>
                <a:outerShdw blurRad="38100" dist="38100" dir="2700000" algn="tl">
                  <a:srgbClr val="000000">
                    <a:alpha val="43137"/>
                  </a:srgbClr>
                </a:outerShdw>
              </a:effectLst>
            </a:endParaRPr>
          </a:p>
          <a:p>
            <a:pPr marL="285750" indent="-285750">
              <a:buFont typeface="Wingdings" pitchFamily="2" charset="2"/>
              <a:buChar char="ü"/>
            </a:pPr>
            <a:r>
              <a:rPr lang="pl-PL" sz="2400" b="1" dirty="0">
                <a:solidFill>
                  <a:srgbClr val="FF0000"/>
                </a:solidFill>
                <a:effectLst>
                  <a:outerShdw blurRad="38100" dist="38100" dir="2700000" algn="tl">
                    <a:srgbClr val="000000">
                      <a:alpha val="43137"/>
                    </a:srgbClr>
                  </a:outerShdw>
                </a:effectLst>
              </a:rPr>
              <a:t>współdziałanie systemów.</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0288" y="3861048"/>
            <a:ext cx="3518846" cy="2347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5139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523082" y="2276872"/>
            <a:ext cx="8280920" cy="3693319"/>
          </a:xfrm>
          <a:prstGeom prst="rect">
            <a:avLst/>
          </a:prstGeom>
        </p:spPr>
        <p:txBody>
          <a:bodyPr wrap="square">
            <a:spAutoFit/>
          </a:bodyPr>
          <a:lstStyle/>
          <a:p>
            <a:r>
              <a:rPr lang="pl-PL" dirty="0" smtClean="0"/>
              <a:t>	</a:t>
            </a:r>
            <a:r>
              <a:rPr lang="pl-PL" b="1" dirty="0" smtClean="0">
                <a:solidFill>
                  <a:srgbClr val="00B0F0"/>
                </a:solidFill>
              </a:rPr>
              <a:t>Rysunek </a:t>
            </a:r>
            <a:r>
              <a:rPr lang="pl-PL" b="1" dirty="0">
                <a:solidFill>
                  <a:srgbClr val="00B0F0"/>
                </a:solidFill>
              </a:rPr>
              <a:t>techniczny </a:t>
            </a:r>
            <a:r>
              <a:rPr lang="pl-PL" dirty="0"/>
              <a:t>jest to informacja techniczna przedstawiona graficznie. </a:t>
            </a:r>
            <a:r>
              <a:rPr lang="pl-PL" dirty="0" smtClean="0"/>
              <a:t>  </a:t>
            </a:r>
            <a:r>
              <a:rPr lang="pl-PL" dirty="0"/>
              <a:t>Jest niezbędnym elementem dokumentacji technicznej wytworu techniki oraz technicznym zapisem informacji konstrukcyjnych wszystkich elementów i zespołów wytworu</a:t>
            </a:r>
            <a:r>
              <a:rPr lang="pl-PL" dirty="0" smtClean="0"/>
              <a:t>.</a:t>
            </a:r>
          </a:p>
          <a:p>
            <a:endParaRPr lang="pl-PL" dirty="0"/>
          </a:p>
          <a:p>
            <a:pPr algn="just"/>
            <a:r>
              <a:rPr lang="pl-PL" dirty="0" smtClean="0"/>
              <a:t>	Rysunek </a:t>
            </a:r>
            <a:r>
              <a:rPr lang="pl-PL" dirty="0"/>
              <a:t>techniczny jest więc </a:t>
            </a:r>
            <a:r>
              <a:rPr lang="pl-PL" b="1" dirty="0">
                <a:solidFill>
                  <a:srgbClr val="FFFF00"/>
                </a:solidFill>
              </a:rPr>
              <a:t>specjalnym rodzajem rysunku </a:t>
            </a:r>
            <a:r>
              <a:rPr lang="pl-PL" dirty="0"/>
              <a:t>wykonywanego według ustalonych zasad i przepisów, które znają na całym świecie inżynierowie i technicy. Jest to specjalna „techniczna mowa” zrozumiała przez konstruktorów, wytwórców i użytkowników produktów. Wszystko to oznacza, że rysunek techniczny jest rysunkiem </a:t>
            </a:r>
            <a:r>
              <a:rPr lang="pl-PL" b="1" dirty="0">
                <a:solidFill>
                  <a:srgbClr val="FFFF00"/>
                </a:solidFill>
              </a:rPr>
              <a:t>znormalizowanym</a:t>
            </a:r>
            <a:r>
              <a:rPr lang="pl-PL" dirty="0">
                <a:solidFill>
                  <a:srgbClr val="FFFF00"/>
                </a:solidFill>
              </a:rPr>
              <a:t>.</a:t>
            </a:r>
            <a:r>
              <a:rPr lang="pl-PL" dirty="0"/>
              <a:t> Dzięki ustalonemu przedstawianiu kształtów i wymiarów przedmiotu dokładnie informuje, jak ma wyglądać przedmiot po wykonaniu wraz z jego budową i zasadami działania.</a:t>
            </a:r>
          </a:p>
        </p:txBody>
      </p:sp>
      <p:sp>
        <p:nvSpPr>
          <p:cNvPr id="6" name="Prostokąt 5"/>
          <p:cNvSpPr/>
          <p:nvPr/>
        </p:nvSpPr>
        <p:spPr>
          <a:xfrm>
            <a:off x="251520" y="835236"/>
            <a:ext cx="4935967" cy="584775"/>
          </a:xfrm>
          <a:prstGeom prst="rect">
            <a:avLst/>
          </a:prstGeom>
        </p:spPr>
        <p:txBody>
          <a:bodyPr wrap="none">
            <a:spAutoFit/>
          </a:bodyPr>
          <a:lstStyle/>
          <a:p>
            <a:r>
              <a:rPr lang="pl-PL" sz="3200" b="1" i="1" dirty="0">
                <a:solidFill>
                  <a:srgbClr val="FFFF00"/>
                </a:solidFill>
                <a:latin typeface="Unispace" pitchFamily="49" charset="-18"/>
              </a:rPr>
              <a:t>Rysunek techniczny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60648"/>
            <a:ext cx="3096344" cy="17339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660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404664"/>
            <a:ext cx="8208912" cy="3139321"/>
          </a:xfrm>
          <a:prstGeom prst="rect">
            <a:avLst/>
          </a:prstGeom>
        </p:spPr>
        <p:txBody>
          <a:bodyPr wrap="square">
            <a:spAutoFit/>
          </a:bodyPr>
          <a:lstStyle/>
          <a:p>
            <a:r>
              <a:rPr lang="pl-PL" sz="2400" b="1" i="1" dirty="0">
                <a:solidFill>
                  <a:srgbClr val="FFFF00"/>
                </a:solidFill>
                <a:effectLst>
                  <a:outerShdw blurRad="38100" dist="38100" dir="2700000" algn="tl">
                    <a:srgbClr val="000000">
                      <a:alpha val="43137"/>
                    </a:srgbClr>
                  </a:outerShdw>
                </a:effectLst>
                <a:latin typeface="Unispace" pitchFamily="49" charset="-18"/>
              </a:rPr>
              <a:t>Formaty arkusza </a:t>
            </a:r>
            <a:r>
              <a:rPr lang="pl-PL" sz="2400" b="1" i="1" dirty="0" smtClean="0">
                <a:solidFill>
                  <a:srgbClr val="FFFF00"/>
                </a:solidFill>
                <a:effectLst>
                  <a:outerShdw blurRad="38100" dist="38100" dir="2700000" algn="tl">
                    <a:srgbClr val="000000">
                      <a:alpha val="43137"/>
                    </a:srgbClr>
                  </a:outerShdw>
                </a:effectLst>
                <a:latin typeface="Unispace" pitchFamily="49" charset="-18"/>
              </a:rPr>
              <a:t>rysunkowego</a:t>
            </a:r>
          </a:p>
          <a:p>
            <a:endParaRPr lang="pl-PL" sz="2400" b="1" dirty="0">
              <a:solidFill>
                <a:srgbClr val="FFFF00"/>
              </a:solidFill>
            </a:endParaRPr>
          </a:p>
          <a:p>
            <a:r>
              <a:rPr lang="pl-PL" sz="2400" b="1" dirty="0" smtClean="0">
                <a:solidFill>
                  <a:srgbClr val="FFFF00"/>
                </a:solidFill>
              </a:rPr>
              <a:t> </a:t>
            </a:r>
            <a:r>
              <a:rPr lang="pl-PL" dirty="0" smtClean="0"/>
              <a:t>Format </a:t>
            </a:r>
            <a:r>
              <a:rPr lang="pl-PL" dirty="0"/>
              <a:t>arkusza rysunkowego to określona wielkość arkusza, na jakim jest wykonany lub drukowany rysunek techniczny. Formaty arkuszy przeznaczonych do wykonania rysunków technicznych są znormalizowane (PN‑80/N‑01612). </a:t>
            </a:r>
            <a:endParaRPr lang="pl-PL" dirty="0" smtClean="0"/>
          </a:p>
          <a:p>
            <a:endParaRPr lang="pl-PL" dirty="0"/>
          </a:p>
          <a:p>
            <a:r>
              <a:rPr lang="pl-PL" dirty="0" smtClean="0"/>
              <a:t>Jako </a:t>
            </a:r>
            <a:r>
              <a:rPr lang="pl-PL" dirty="0"/>
              <a:t>format podstawowy przyjęto arkusz o wymiarach 297 x 210 mm i oznaczono go symbolem A4. Inne formaty są 2, 4, 8 lub 16 razy większe od A4 i oznaczone kolejno symbolami </a:t>
            </a:r>
            <a:r>
              <a:rPr lang="pl-PL" b="1" dirty="0">
                <a:solidFill>
                  <a:srgbClr val="FFFF00"/>
                </a:solidFill>
              </a:rPr>
              <a:t>A3, A2, A1, A0.</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12" y="3789040"/>
            <a:ext cx="3935626" cy="253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849848"/>
            <a:ext cx="3900818" cy="251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980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127419" y="404664"/>
            <a:ext cx="7718781" cy="646331"/>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pl-PL" sz="3600" b="1" i="1" spc="150" dirty="0">
                <a:ln w="11430"/>
                <a:solidFill>
                  <a:schemeClr val="tx2">
                    <a:lumMod val="60000"/>
                    <a:lumOff val="40000"/>
                  </a:schemeClr>
                </a:solidFill>
                <a:effectLst>
                  <a:outerShdw blurRad="25400" algn="tl" rotWithShape="0">
                    <a:srgbClr val="000000">
                      <a:alpha val="43000"/>
                    </a:srgbClr>
                  </a:outerShdw>
                </a:effectLst>
                <a:latin typeface="Unispace" pitchFamily="49" charset="-18"/>
              </a:rPr>
              <a:t>FORMATY PAPIERU : klasa A</a:t>
            </a:r>
          </a:p>
        </p:txBody>
      </p:sp>
      <p:pic>
        <p:nvPicPr>
          <p:cNvPr id="61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665288"/>
            <a:ext cx="8723312"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407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127419" y="404664"/>
            <a:ext cx="7718781" cy="646331"/>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pl-PL" sz="3600" b="1" i="1" spc="150" dirty="0">
                <a:ln w="11430"/>
                <a:solidFill>
                  <a:schemeClr val="tx2">
                    <a:lumMod val="60000"/>
                    <a:lumOff val="40000"/>
                  </a:schemeClr>
                </a:solidFill>
                <a:effectLst>
                  <a:outerShdw blurRad="25400" algn="tl" rotWithShape="0">
                    <a:srgbClr val="000000">
                      <a:alpha val="43000"/>
                    </a:srgbClr>
                  </a:outerShdw>
                </a:effectLst>
                <a:latin typeface="Unispace" pitchFamily="49" charset="-18"/>
              </a:rPr>
              <a:t>FORMATY PAPIERU : klasa B</a:t>
            </a:r>
          </a:p>
        </p:txBody>
      </p:sp>
      <p:sp>
        <p:nvSpPr>
          <p:cNvPr id="7171" name="AutoShape 2" descr="Wymiary papierów w grupie formatowej B"/>
          <p:cNvSpPr>
            <a:spLocks noChangeAspect="1" noChangeArrowheads="1"/>
          </p:cNvSpPr>
          <p:nvPr/>
        </p:nvSpPr>
        <p:spPr bwMode="auto">
          <a:xfrm>
            <a:off x="76200" y="-182563"/>
            <a:ext cx="9144000" cy="393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p>
        </p:txBody>
      </p:sp>
      <p:pic>
        <p:nvPicPr>
          <p:cNvPr id="71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1773238"/>
            <a:ext cx="8820150" cy="379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889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520" y="294819"/>
            <a:ext cx="8136904" cy="2308324"/>
          </a:xfrm>
          <a:prstGeom prst="rect">
            <a:avLst/>
          </a:prstGeom>
        </p:spPr>
        <p:txBody>
          <a:bodyPr wrap="square">
            <a:spAutoFit/>
          </a:bodyPr>
          <a:lstStyle/>
          <a:p>
            <a:r>
              <a:rPr lang="pl-PL" b="1" i="1" dirty="0">
                <a:solidFill>
                  <a:srgbClr val="FFFF00"/>
                </a:solidFill>
                <a:latin typeface="Unispace" pitchFamily="49" charset="-18"/>
              </a:rPr>
              <a:t>Grubości i rodzaje linii rysunkowych </a:t>
            </a:r>
            <a:endParaRPr lang="pl-PL" b="1" i="1" dirty="0" smtClean="0">
              <a:solidFill>
                <a:srgbClr val="FFFF00"/>
              </a:solidFill>
              <a:latin typeface="Unispace" pitchFamily="49" charset="-18"/>
            </a:endParaRPr>
          </a:p>
          <a:p>
            <a:endParaRPr lang="pl-PL" b="1" dirty="0">
              <a:solidFill>
                <a:srgbClr val="FFFF00"/>
              </a:solidFill>
            </a:endParaRPr>
          </a:p>
          <a:p>
            <a:r>
              <a:rPr lang="pl-PL" dirty="0"/>
              <a:t>W rysunku technicznym stosuje się głównie dwie grubości linii: grubą i cienką. Linia cienka ma około 1/3 grubości linii grubej. W epoce rysunku ręcznego zróżnicowania grubości linii dokonywało się stosując ołówki o różnej twardości lub różne piórka </a:t>
            </a:r>
            <a:r>
              <a:rPr lang="pl-PL" dirty="0" smtClean="0"/>
              <a:t>tuszowe. Współczesne systemy komputerowego wspomagania projektowania dają możliwości dokładnego określenia grubości linii.</a:t>
            </a:r>
            <a:endParaRPr lang="pl-P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852936"/>
            <a:ext cx="7344816" cy="355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2359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1732</TotalTime>
  <Words>527</Words>
  <Application>Microsoft Office PowerPoint</Application>
  <PresentationFormat>Pokaz na ekranie (4:3)</PresentationFormat>
  <Paragraphs>102</Paragraphs>
  <Slides>25</Slides>
  <Notes>0</Notes>
  <HiddenSlides>0</HiddenSlides>
  <MMClips>0</MMClips>
  <ScaleCrop>false</ScaleCrop>
  <HeadingPairs>
    <vt:vector size="4" baseType="variant">
      <vt:variant>
        <vt:lpstr>Motyw</vt:lpstr>
      </vt:variant>
      <vt:variant>
        <vt:i4>1</vt:i4>
      </vt:variant>
      <vt:variant>
        <vt:lpstr>Tytuły slajdów</vt:lpstr>
      </vt:variant>
      <vt:variant>
        <vt:i4>25</vt:i4>
      </vt:variant>
    </vt:vector>
  </HeadingPairs>
  <TitlesOfParts>
    <vt:vector size="26" baseType="lpstr">
      <vt:lpstr>Perspective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Maciek</dc:creator>
  <cp:lastModifiedBy>Balcerek</cp:lastModifiedBy>
  <cp:revision>108</cp:revision>
  <dcterms:created xsi:type="dcterms:W3CDTF">2015-07-23T09:06:52Z</dcterms:created>
  <dcterms:modified xsi:type="dcterms:W3CDTF">2025-03-04T20:51:19Z</dcterms:modified>
</cp:coreProperties>
</file>