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78" r:id="rId5"/>
    <p:sldId id="279" r:id="rId6"/>
    <p:sldId id="276" r:id="rId7"/>
    <p:sldId id="280" r:id="rId8"/>
    <p:sldId id="281" r:id="rId9"/>
    <p:sldId id="282" r:id="rId10"/>
    <p:sldId id="285" r:id="rId11"/>
    <p:sldId id="286" r:id="rId12"/>
    <p:sldId id="287" r:id="rId13"/>
    <p:sldId id="288" r:id="rId14"/>
    <p:sldId id="289" r:id="rId15"/>
    <p:sldId id="283" r:id="rId16"/>
    <p:sldId id="290" r:id="rId17"/>
    <p:sldId id="291" r:id="rId18"/>
    <p:sldId id="293" r:id="rId19"/>
    <p:sldId id="292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-242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19.02.2023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19.02.2023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19.02.2023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19.02.2023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19.02.2023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19.02.2023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19.02.2023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19.02.2023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19.02.2023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19.02.2023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19.02.2023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D98C431-4A22-4BFB-9296-9897B774F499}" type="datetimeFigureOut">
              <a:rPr lang="pl-PL" smtClean="0"/>
              <a:t>19.02.2023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538"/>
            <a:ext cx="9107488" cy="267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5463" y="4365104"/>
            <a:ext cx="4846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Arial Black" pitchFamily="34" charset="0"/>
              </a:rPr>
              <a:t>JEDNOSTKI MIAR W  LOTNICTWIE</a:t>
            </a:r>
          </a:p>
          <a:p>
            <a:r>
              <a:rPr lang="pl-PL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  <a:p>
            <a:r>
              <a:rPr lang="pl-PL" b="1" dirty="0" smtClean="0">
                <a:solidFill>
                  <a:srgbClr val="FFFF00"/>
                </a:solidFill>
                <a:latin typeface="Arial Black" pitchFamily="34" charset="0"/>
              </a:rPr>
              <a:t>I OBSŁUDZE RUCHU NAZIEMNEGO</a:t>
            </a:r>
            <a:endParaRPr lang="pl-PL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24128" y="6400155"/>
            <a:ext cx="2514600" cy="274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b="1" i="1" dirty="0">
                <a:solidFill>
                  <a:srgbClr val="FFFF00"/>
                </a:solidFill>
                <a:latin typeface="Arial Narrow" pitchFamily="34" charset="0"/>
              </a:rPr>
              <a:t>Zebrał i opracował : Maciej Belcarz</a:t>
            </a:r>
          </a:p>
        </p:txBody>
      </p:sp>
      <p:pic>
        <p:nvPicPr>
          <p:cNvPr id="10" name="Picture 10" descr="smoczek do joi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344" y="6346974"/>
            <a:ext cx="381000" cy="381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91" y="548680"/>
            <a:ext cx="2506137" cy="12439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   lotniskowych </a:t>
            </a:r>
            <a:r>
              <a:rPr lang="pl-PL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służb operacyjnych</a:t>
            </a:r>
            <a:endParaRPr lang="en-US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2" descr="C:\Users\Balcerek\Downloads\airbus-2132610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607" y="391536"/>
            <a:ext cx="4883394" cy="2677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3"/>
          <p:cNvSpPr txBox="1">
            <a:spLocks/>
          </p:cNvSpPr>
          <p:nvPr/>
        </p:nvSpPr>
        <p:spPr>
          <a:xfrm>
            <a:off x="107504" y="2569547"/>
            <a:ext cx="4032448" cy="445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Pracownia programów użytkowych</a:t>
            </a:r>
            <a:endParaRPr lang="en-US" sz="1800" b="1" i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02179"/>
            <a:ext cx="2918229" cy="29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245839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Ad. 1.</a:t>
            </a:r>
            <a:endParaRPr lang="pl-PL" sz="2400" b="1" dirty="0">
              <a:solidFill>
                <a:srgbClr val="FFFF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99592" y="962521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Dane : </a:t>
            </a:r>
          </a:p>
          <a:p>
            <a:r>
              <a:rPr lang="pl-PL" dirty="0" smtClean="0"/>
              <a:t>V= 150 </a:t>
            </a:r>
            <a:r>
              <a:rPr lang="pl-PL" dirty="0" err="1" smtClean="0"/>
              <a:t>kt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23928" y="962520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Szukane :</a:t>
            </a:r>
            <a:r>
              <a:rPr lang="pl-PL" dirty="0" smtClean="0"/>
              <a:t> </a:t>
            </a:r>
          </a:p>
          <a:p>
            <a:r>
              <a:rPr lang="pl-PL" dirty="0" smtClean="0"/>
              <a:t>V= ? (km/h)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923605" y="2060848"/>
            <a:ext cx="38331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Rozwiązanie : </a:t>
            </a:r>
          </a:p>
          <a:p>
            <a:endParaRPr lang="pl-PL" dirty="0" smtClean="0"/>
          </a:p>
          <a:p>
            <a:r>
              <a:rPr lang="pl-PL" dirty="0" smtClean="0"/>
              <a:t>1 </a:t>
            </a:r>
            <a:r>
              <a:rPr lang="pl-PL" dirty="0" err="1" smtClean="0"/>
              <a:t>kt</a:t>
            </a:r>
            <a:r>
              <a:rPr lang="pl-PL" dirty="0" smtClean="0"/>
              <a:t>      ---    1,82 km/h</a:t>
            </a:r>
          </a:p>
          <a:p>
            <a:r>
              <a:rPr lang="pl-PL" dirty="0" smtClean="0"/>
              <a:t>150 </a:t>
            </a:r>
            <a:r>
              <a:rPr lang="pl-PL" dirty="0" err="1" smtClean="0"/>
              <a:t>kt</a:t>
            </a:r>
            <a:r>
              <a:rPr lang="pl-PL" dirty="0" smtClean="0"/>
              <a:t>  --- x</a:t>
            </a:r>
          </a:p>
          <a:p>
            <a:endParaRPr lang="pl-PL" dirty="0"/>
          </a:p>
          <a:p>
            <a:r>
              <a:rPr lang="pl-PL" dirty="0" smtClean="0"/>
              <a:t>1 </a:t>
            </a:r>
            <a:r>
              <a:rPr lang="pl-PL" dirty="0" err="1" smtClean="0"/>
              <a:t>kt</a:t>
            </a:r>
            <a:r>
              <a:rPr lang="pl-PL" dirty="0" smtClean="0"/>
              <a:t> * x = 150 </a:t>
            </a:r>
            <a:r>
              <a:rPr lang="pl-PL" dirty="0" err="1" smtClean="0"/>
              <a:t>kt</a:t>
            </a:r>
            <a:r>
              <a:rPr lang="pl-PL" dirty="0" smtClean="0"/>
              <a:t> * 1,82 km/h      /:1kt</a:t>
            </a:r>
          </a:p>
          <a:p>
            <a:endParaRPr lang="pl-PL" dirty="0"/>
          </a:p>
          <a:p>
            <a:r>
              <a:rPr lang="pl-PL" dirty="0" smtClean="0"/>
              <a:t>x = (150 </a:t>
            </a:r>
            <a:r>
              <a:rPr lang="pl-PL" dirty="0" err="1" smtClean="0"/>
              <a:t>kt</a:t>
            </a:r>
            <a:r>
              <a:rPr lang="pl-PL" dirty="0" smtClean="0"/>
              <a:t>*1,82 km/h)/1 </a:t>
            </a:r>
            <a:r>
              <a:rPr lang="pl-PL" dirty="0" err="1" smtClean="0"/>
              <a:t>kt</a:t>
            </a:r>
            <a:r>
              <a:rPr lang="pl-PL" dirty="0" smtClean="0"/>
              <a:t> </a:t>
            </a:r>
          </a:p>
          <a:p>
            <a:endParaRPr lang="pl-PL" dirty="0"/>
          </a:p>
          <a:p>
            <a:r>
              <a:rPr lang="pl-PL" b="1" dirty="0" smtClean="0">
                <a:solidFill>
                  <a:srgbClr val="FFFF00"/>
                </a:solidFill>
              </a:rPr>
              <a:t>x = 277,5 km/h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971600" y="5283210"/>
            <a:ext cx="74985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Odpowiedź  :</a:t>
            </a:r>
          </a:p>
          <a:p>
            <a:r>
              <a:rPr lang="pl-PL" b="1" dirty="0" smtClean="0"/>
              <a:t>Samolot A </a:t>
            </a:r>
            <a:r>
              <a:rPr lang="pl-PL" b="1" dirty="0"/>
              <a:t>320 w momencie osiągnięcia prędkości V1 równej 150 </a:t>
            </a:r>
            <a:r>
              <a:rPr lang="pl-PL" b="1" dirty="0" err="1" smtClean="0"/>
              <a:t>kt</a:t>
            </a:r>
            <a:endParaRPr lang="pl-PL" b="1" dirty="0" smtClean="0"/>
          </a:p>
          <a:p>
            <a:r>
              <a:rPr lang="pl-PL" b="1" dirty="0"/>
              <a:t>p</a:t>
            </a:r>
            <a:r>
              <a:rPr lang="pl-PL" b="1" dirty="0" smtClean="0"/>
              <a:t>orusza się z prędkością </a:t>
            </a:r>
            <a:r>
              <a:rPr lang="pl-PL" b="1" dirty="0" smtClean="0">
                <a:solidFill>
                  <a:srgbClr val="FFFF00"/>
                </a:solidFill>
              </a:rPr>
              <a:t>277,5 m/sek.</a:t>
            </a:r>
          </a:p>
          <a:p>
            <a:r>
              <a:rPr lang="pl-PL" b="1" dirty="0" smtClean="0">
                <a:solidFill>
                  <a:srgbClr val="00B0F0"/>
                </a:solidFill>
              </a:rPr>
              <a:t> 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8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263078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Ad. 2.</a:t>
            </a:r>
            <a:endParaRPr lang="pl-PL" sz="2400" b="1" dirty="0">
              <a:solidFill>
                <a:srgbClr val="FFFF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0" y="979760"/>
            <a:ext cx="1204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Dane : </a:t>
            </a:r>
          </a:p>
          <a:p>
            <a:r>
              <a:rPr lang="pl-PL" dirty="0" smtClean="0"/>
              <a:t>V= 200 </a:t>
            </a:r>
            <a:r>
              <a:rPr lang="pl-PL" dirty="0" err="1" smtClean="0"/>
              <a:t>kt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 = 10 min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635896" y="979759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Szukane :</a:t>
            </a:r>
            <a:r>
              <a:rPr lang="pl-PL" dirty="0" smtClean="0"/>
              <a:t> </a:t>
            </a:r>
          </a:p>
          <a:p>
            <a:r>
              <a:rPr lang="pl-PL" dirty="0" smtClean="0"/>
              <a:t>s (m) = ? 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39552" y="2064296"/>
            <a:ext cx="41601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Rozwiązanie : </a:t>
            </a:r>
          </a:p>
          <a:p>
            <a:endParaRPr lang="pl-PL" dirty="0" smtClean="0"/>
          </a:p>
          <a:p>
            <a:r>
              <a:rPr lang="pl-PL" dirty="0"/>
              <a:t>s</a:t>
            </a:r>
            <a:r>
              <a:rPr lang="pl-PL" dirty="0" smtClean="0"/>
              <a:t> = V * t</a:t>
            </a:r>
          </a:p>
          <a:p>
            <a:endParaRPr lang="pl-PL" dirty="0" smtClean="0"/>
          </a:p>
          <a:p>
            <a:r>
              <a:rPr lang="pl-PL" dirty="0" smtClean="0"/>
              <a:t>200 </a:t>
            </a:r>
            <a:r>
              <a:rPr lang="pl-PL" dirty="0" err="1" smtClean="0"/>
              <a:t>kt</a:t>
            </a:r>
            <a:r>
              <a:rPr lang="pl-PL" dirty="0" smtClean="0"/>
              <a:t> =   200 * 1,852 km/h = 370 km/h</a:t>
            </a:r>
          </a:p>
          <a:p>
            <a:endParaRPr lang="pl-PL" dirty="0"/>
          </a:p>
          <a:p>
            <a:r>
              <a:rPr lang="pl-PL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971600" y="528321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Odpowiedź  :</a:t>
            </a:r>
          </a:p>
          <a:p>
            <a:r>
              <a:rPr lang="pl-PL" b="1" dirty="0" smtClean="0"/>
              <a:t>Samolot poruszający </a:t>
            </a:r>
            <a:r>
              <a:rPr lang="pl-PL" b="1" dirty="0"/>
              <a:t>się stałą prędkością </a:t>
            </a:r>
          </a:p>
          <a:p>
            <a:r>
              <a:rPr lang="pl-PL" b="1" dirty="0" smtClean="0"/>
              <a:t>200 </a:t>
            </a:r>
            <a:r>
              <a:rPr lang="pl-PL" b="1" dirty="0" err="1"/>
              <a:t>kt</a:t>
            </a:r>
            <a:r>
              <a:rPr lang="pl-PL" b="1" dirty="0"/>
              <a:t> w czasie 10 minut </a:t>
            </a:r>
            <a:r>
              <a:rPr lang="pl-PL" b="1" dirty="0" smtClean="0"/>
              <a:t>pokona </a:t>
            </a:r>
            <a:r>
              <a:rPr lang="pl-PL" b="1" dirty="0" smtClean="0">
                <a:solidFill>
                  <a:srgbClr val="FFFF00"/>
                </a:solidFill>
              </a:rPr>
              <a:t>66 km.</a:t>
            </a:r>
          </a:p>
          <a:p>
            <a:r>
              <a:rPr lang="pl-PL" b="1" dirty="0" smtClean="0">
                <a:solidFill>
                  <a:srgbClr val="00B0F0"/>
                </a:solidFill>
              </a:rPr>
              <a:t> 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508104" y="2618293"/>
            <a:ext cx="25058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370 km/h </a:t>
            </a:r>
            <a:r>
              <a:rPr lang="pl-PL" dirty="0" err="1" smtClean="0"/>
              <a:t>kt</a:t>
            </a:r>
            <a:r>
              <a:rPr lang="pl-PL" dirty="0" smtClean="0"/>
              <a:t>  --- 60 min</a:t>
            </a:r>
          </a:p>
          <a:p>
            <a:endParaRPr lang="pl-PL" dirty="0"/>
          </a:p>
          <a:p>
            <a:r>
              <a:rPr lang="pl-PL" dirty="0" smtClean="0"/>
              <a:t>x                   --- 10 min</a:t>
            </a:r>
          </a:p>
          <a:p>
            <a:endParaRPr lang="pl-PL" dirty="0"/>
          </a:p>
          <a:p>
            <a:r>
              <a:rPr lang="pl-PL" dirty="0" smtClean="0"/>
              <a:t>x =  (370 * 10) / 60</a:t>
            </a:r>
          </a:p>
          <a:p>
            <a:endParaRPr lang="pl-PL" dirty="0"/>
          </a:p>
          <a:p>
            <a:r>
              <a:rPr lang="pl-PL" b="1" dirty="0" smtClean="0">
                <a:solidFill>
                  <a:srgbClr val="FFFF00"/>
                </a:solidFill>
              </a:rPr>
              <a:t>x = 66 km</a:t>
            </a:r>
          </a:p>
        </p:txBody>
      </p:sp>
    </p:spTree>
    <p:extLst>
      <p:ext uri="{BB962C8B-B14F-4D97-AF65-F5344CB8AC3E}">
        <p14:creationId xmlns:p14="http://schemas.microsoft.com/office/powerpoint/2010/main" val="204155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263078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Ad. 3.</a:t>
            </a:r>
            <a:endParaRPr lang="pl-PL" sz="2400" b="1" dirty="0">
              <a:solidFill>
                <a:srgbClr val="FFFF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0" y="979760"/>
            <a:ext cx="1345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Dane : </a:t>
            </a:r>
          </a:p>
          <a:p>
            <a:r>
              <a:rPr lang="pl-PL" dirty="0" smtClean="0"/>
              <a:t>V= 5 m/</a:t>
            </a:r>
            <a:r>
              <a:rPr lang="pl-PL" dirty="0" err="1" smtClean="0"/>
              <a:t>sek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 = 2 min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635896" y="979759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Szukane :</a:t>
            </a:r>
            <a:r>
              <a:rPr lang="pl-PL" dirty="0" smtClean="0"/>
              <a:t> </a:t>
            </a:r>
          </a:p>
          <a:p>
            <a:r>
              <a:rPr lang="pl-PL" dirty="0" smtClean="0"/>
              <a:t>h  = ? 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39552" y="2064296"/>
            <a:ext cx="22365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Rozwiązanie : </a:t>
            </a:r>
          </a:p>
          <a:p>
            <a:endParaRPr lang="pl-PL" dirty="0" smtClean="0"/>
          </a:p>
          <a:p>
            <a:r>
              <a:rPr lang="pl-PL" dirty="0" smtClean="0"/>
              <a:t>5 m     ---     1 </a:t>
            </a:r>
            <a:r>
              <a:rPr lang="pl-PL" dirty="0" err="1" smtClean="0"/>
              <a:t>sek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/>
              <a:t>x</a:t>
            </a:r>
            <a:r>
              <a:rPr lang="pl-PL" dirty="0" smtClean="0"/>
              <a:t>        ---      120 </a:t>
            </a:r>
            <a:r>
              <a:rPr lang="pl-PL" dirty="0" err="1" smtClean="0"/>
              <a:t>sek</a:t>
            </a: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b="1" dirty="0">
                <a:solidFill>
                  <a:srgbClr val="FFFF00"/>
                </a:solidFill>
              </a:rPr>
              <a:t>x</a:t>
            </a:r>
            <a:r>
              <a:rPr lang="pl-PL" b="1" dirty="0" smtClean="0">
                <a:solidFill>
                  <a:srgbClr val="FFFF00"/>
                </a:solidFill>
              </a:rPr>
              <a:t>= 600 m</a:t>
            </a:r>
          </a:p>
          <a:p>
            <a:endParaRPr lang="pl-PL" dirty="0"/>
          </a:p>
          <a:p>
            <a:r>
              <a:rPr lang="pl-PL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11560" y="5283210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Odpowiedź  :</a:t>
            </a:r>
          </a:p>
          <a:p>
            <a:r>
              <a:rPr lang="pl-PL" b="1" dirty="0" smtClean="0"/>
              <a:t>Samolot</a:t>
            </a:r>
            <a:r>
              <a:rPr lang="pl-PL" b="1" dirty="0"/>
              <a:t> jeśli wznosi się </a:t>
            </a:r>
            <a:r>
              <a:rPr lang="pl-PL" b="1" dirty="0" smtClean="0"/>
              <a:t>5 </a:t>
            </a:r>
            <a:r>
              <a:rPr lang="pl-PL" b="1" dirty="0"/>
              <a:t>m/</a:t>
            </a:r>
            <a:r>
              <a:rPr lang="pl-PL" b="1" dirty="0" err="1"/>
              <a:t>sek</a:t>
            </a:r>
            <a:r>
              <a:rPr lang="pl-PL" b="1" dirty="0"/>
              <a:t> w czasie 2 </a:t>
            </a:r>
            <a:r>
              <a:rPr lang="pl-PL" b="1" dirty="0" smtClean="0"/>
              <a:t>minut osiągnie </a:t>
            </a:r>
            <a:r>
              <a:rPr lang="pl-PL" b="1" dirty="0" smtClean="0">
                <a:solidFill>
                  <a:srgbClr val="FFFF00"/>
                </a:solidFill>
              </a:rPr>
              <a:t>1968,5 </a:t>
            </a:r>
            <a:r>
              <a:rPr lang="pl-PL" b="1" dirty="0" err="1" smtClean="0">
                <a:solidFill>
                  <a:srgbClr val="FFFF00"/>
                </a:solidFill>
              </a:rPr>
              <a:t>ft</a:t>
            </a:r>
            <a:endParaRPr lang="pl-PL" b="1" dirty="0" smtClean="0">
              <a:solidFill>
                <a:srgbClr val="FFFF00"/>
              </a:solidFill>
            </a:endParaRPr>
          </a:p>
          <a:p>
            <a:r>
              <a:rPr lang="pl-PL" b="1" dirty="0" smtClean="0">
                <a:solidFill>
                  <a:srgbClr val="00B0F0"/>
                </a:solidFill>
              </a:rPr>
              <a:t> 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995936" y="2479794"/>
            <a:ext cx="24096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 </a:t>
            </a:r>
            <a:r>
              <a:rPr lang="pl-PL" dirty="0" err="1" smtClean="0"/>
              <a:t>ft</a:t>
            </a:r>
            <a:r>
              <a:rPr lang="pl-PL" dirty="0" smtClean="0"/>
              <a:t>    --- 0,3048 m</a:t>
            </a:r>
          </a:p>
          <a:p>
            <a:endParaRPr lang="pl-PL" dirty="0"/>
          </a:p>
          <a:p>
            <a:r>
              <a:rPr lang="pl-PL" dirty="0" smtClean="0"/>
              <a:t>x       ---  600 m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x =  (600 * 1) / 0,3048</a:t>
            </a:r>
          </a:p>
          <a:p>
            <a:endParaRPr lang="pl-PL" dirty="0"/>
          </a:p>
          <a:p>
            <a:r>
              <a:rPr lang="pl-PL" b="1" dirty="0" smtClean="0">
                <a:solidFill>
                  <a:srgbClr val="FFFF00"/>
                </a:solidFill>
              </a:rPr>
              <a:t>x = 1968,5 </a:t>
            </a:r>
            <a:r>
              <a:rPr lang="pl-PL" b="1" dirty="0" err="1" smtClean="0">
                <a:solidFill>
                  <a:srgbClr val="FFFF00"/>
                </a:solidFill>
              </a:rPr>
              <a:t>ft</a:t>
            </a:r>
            <a:r>
              <a:rPr lang="pl-PL" b="1" dirty="0" smtClean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017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72654" y="1773781"/>
            <a:ext cx="1268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Dane : </a:t>
            </a:r>
          </a:p>
          <a:p>
            <a:r>
              <a:rPr lang="pl-PL" dirty="0" smtClean="0"/>
              <a:t>v= 200 gal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696990" y="1773780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Szukane :</a:t>
            </a:r>
            <a:r>
              <a:rPr lang="pl-PL" dirty="0" smtClean="0"/>
              <a:t> </a:t>
            </a:r>
          </a:p>
          <a:p>
            <a:r>
              <a:rPr lang="pl-PL" dirty="0" smtClean="0"/>
              <a:t>v  = ?  (litry)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00646" y="2858317"/>
            <a:ext cx="22108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Rozwiązanie : </a:t>
            </a:r>
          </a:p>
          <a:p>
            <a:endParaRPr lang="pl-PL" dirty="0" smtClean="0"/>
          </a:p>
          <a:p>
            <a:r>
              <a:rPr lang="pl-PL" dirty="0" smtClean="0"/>
              <a:t>1 gal     ---     4,5 l</a:t>
            </a:r>
          </a:p>
          <a:p>
            <a:endParaRPr lang="pl-PL" dirty="0" smtClean="0"/>
          </a:p>
          <a:p>
            <a:r>
              <a:rPr lang="pl-PL" dirty="0" smtClean="0"/>
              <a:t>200 gal ---      x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b="1" dirty="0">
                <a:solidFill>
                  <a:srgbClr val="FFFF00"/>
                </a:solidFill>
              </a:rPr>
              <a:t>x</a:t>
            </a:r>
            <a:r>
              <a:rPr lang="pl-PL" b="1" dirty="0" smtClean="0">
                <a:solidFill>
                  <a:srgbClr val="FFFF00"/>
                </a:solidFill>
              </a:rPr>
              <a:t>= 200 * 4,5 = 900 l</a:t>
            </a:r>
          </a:p>
          <a:p>
            <a:endParaRPr lang="pl-PL" dirty="0"/>
          </a:p>
          <a:p>
            <a:r>
              <a:rPr lang="pl-PL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77234" y="5445224"/>
            <a:ext cx="78488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Odpowiedź  :</a:t>
            </a:r>
          </a:p>
          <a:p>
            <a:r>
              <a:rPr lang="pl-PL" dirty="0" smtClean="0"/>
              <a:t>Aby zatankować samolot </a:t>
            </a:r>
            <a:r>
              <a:rPr lang="pl-PL" dirty="0"/>
              <a:t>o pojemności 200 gal </a:t>
            </a:r>
            <a:endParaRPr lang="pl-PL" dirty="0" smtClean="0"/>
          </a:p>
          <a:p>
            <a:r>
              <a:rPr lang="pl-PL" dirty="0" smtClean="0"/>
              <a:t>na </a:t>
            </a:r>
            <a:r>
              <a:rPr lang="pl-PL" dirty="0"/>
              <a:t>jeden </a:t>
            </a:r>
            <a:r>
              <a:rPr lang="pl-PL" dirty="0" smtClean="0"/>
              <a:t>raz potrzebujemy </a:t>
            </a:r>
            <a:r>
              <a:rPr lang="pl-PL" sz="2000" b="1" dirty="0" smtClean="0">
                <a:solidFill>
                  <a:srgbClr val="FFFF00"/>
                </a:solidFill>
              </a:rPr>
              <a:t>900 l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94854" y="260648"/>
            <a:ext cx="6603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4. Jaką pojemność cysterny wyrażoną w litrach</a:t>
            </a:r>
          </a:p>
          <a:p>
            <a:r>
              <a:rPr lang="pl-PL" sz="2400" dirty="0" smtClean="0"/>
              <a:t>    musi zakupić lotnisko aby zatankować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samolot o pojemności 200 gal na jeden raz.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65756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62687" y="1843856"/>
            <a:ext cx="2608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Dane : </a:t>
            </a:r>
          </a:p>
          <a:p>
            <a:r>
              <a:rPr lang="pl-PL" dirty="0" smtClean="0"/>
              <a:t>h= 5000m</a:t>
            </a:r>
          </a:p>
          <a:p>
            <a:endParaRPr lang="pl-PL" dirty="0" smtClean="0"/>
          </a:p>
          <a:p>
            <a:r>
              <a:rPr lang="pl-PL" dirty="0" smtClean="0"/>
              <a:t>30 </a:t>
            </a:r>
            <a:r>
              <a:rPr lang="pl-PL" dirty="0" err="1" smtClean="0"/>
              <a:t>ft</a:t>
            </a:r>
            <a:r>
              <a:rPr lang="pl-PL" dirty="0" smtClean="0"/>
              <a:t> – wzrasta o 1 </a:t>
            </a:r>
            <a:r>
              <a:rPr lang="pl-PL" dirty="0" err="1" smtClean="0"/>
              <a:t>hPa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587023" y="1843855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Szukane :</a:t>
            </a:r>
            <a:r>
              <a:rPr lang="pl-PL" dirty="0" smtClean="0"/>
              <a:t> </a:t>
            </a:r>
          </a:p>
          <a:p>
            <a:r>
              <a:rPr lang="pl-PL" dirty="0" smtClean="0"/>
              <a:t>p  = ?  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90679" y="3212976"/>
            <a:ext cx="34805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Rozwiązanie : </a:t>
            </a:r>
          </a:p>
          <a:p>
            <a:endParaRPr lang="pl-PL" dirty="0" smtClean="0"/>
          </a:p>
          <a:p>
            <a:r>
              <a:rPr lang="pl-PL" dirty="0" smtClean="0"/>
              <a:t>1 </a:t>
            </a:r>
            <a:r>
              <a:rPr lang="pl-PL" dirty="0" err="1" smtClean="0"/>
              <a:t>ft</a:t>
            </a:r>
            <a:r>
              <a:rPr lang="pl-PL" dirty="0" smtClean="0"/>
              <a:t>    ---     0,3048 m </a:t>
            </a:r>
          </a:p>
          <a:p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x      ---      5000 m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b="1" dirty="0"/>
              <a:t>x</a:t>
            </a:r>
            <a:r>
              <a:rPr lang="pl-PL" b="1" dirty="0" smtClean="0"/>
              <a:t>= 5000 </a:t>
            </a:r>
            <a:r>
              <a:rPr lang="pl-PL" b="1" dirty="0"/>
              <a:t>/</a:t>
            </a:r>
            <a:r>
              <a:rPr lang="pl-PL" b="1" dirty="0" smtClean="0"/>
              <a:t> 0,3048 =   </a:t>
            </a:r>
            <a:r>
              <a:rPr lang="pl-PL" b="1" dirty="0" smtClean="0">
                <a:solidFill>
                  <a:srgbClr val="FFFF00"/>
                </a:solidFill>
              </a:rPr>
              <a:t>16404,2 </a:t>
            </a:r>
            <a:r>
              <a:rPr lang="pl-PL" b="1" dirty="0" err="1" smtClean="0">
                <a:solidFill>
                  <a:srgbClr val="FFFF00"/>
                </a:solidFill>
              </a:rPr>
              <a:t>ft</a:t>
            </a:r>
            <a:endParaRPr lang="pl-PL" b="1" dirty="0" smtClean="0">
              <a:solidFill>
                <a:srgbClr val="FFFF00"/>
              </a:solidFill>
            </a:endParaRPr>
          </a:p>
          <a:p>
            <a:endParaRPr lang="pl-PL" dirty="0"/>
          </a:p>
          <a:p>
            <a:r>
              <a:rPr lang="pl-PL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62687" y="581612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Odpowiedź  :</a:t>
            </a:r>
          </a:p>
          <a:p>
            <a:r>
              <a:rPr lang="pl-PL" dirty="0" smtClean="0"/>
              <a:t>Ciśnienie panujące </a:t>
            </a:r>
            <a:r>
              <a:rPr lang="pl-PL" dirty="0"/>
              <a:t>na </a:t>
            </a:r>
            <a:r>
              <a:rPr lang="pl-PL" dirty="0" smtClean="0"/>
              <a:t>wysokości </a:t>
            </a:r>
            <a:r>
              <a:rPr lang="pl-PL" dirty="0"/>
              <a:t>5 000 m </a:t>
            </a:r>
            <a:r>
              <a:rPr lang="pl-PL" dirty="0" smtClean="0"/>
              <a:t>to </a:t>
            </a:r>
            <a:r>
              <a:rPr lang="pl-PL" sz="2000" b="1" dirty="0" smtClean="0">
                <a:solidFill>
                  <a:srgbClr val="FFFF00"/>
                </a:solidFill>
              </a:rPr>
              <a:t>546,80 </a:t>
            </a:r>
            <a:r>
              <a:rPr lang="pl-PL" sz="2000" b="1" dirty="0" err="1" smtClean="0">
                <a:solidFill>
                  <a:srgbClr val="FFFF00"/>
                </a:solidFill>
              </a:rPr>
              <a:t>HPa</a:t>
            </a:r>
            <a:endParaRPr lang="pl-PL" sz="2000" b="1" dirty="0" smtClean="0">
              <a:solidFill>
                <a:srgbClr val="FFFF00"/>
              </a:solidFill>
            </a:endParaRPr>
          </a:p>
          <a:p>
            <a:r>
              <a:rPr lang="pl-PL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515425" y="5015905"/>
            <a:ext cx="39805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</a:t>
            </a:r>
            <a:r>
              <a:rPr lang="pl-PL" dirty="0" smtClean="0"/>
              <a:t> = 16404,2 / 30 = </a:t>
            </a:r>
            <a:r>
              <a:rPr lang="pl-PL" sz="2800" b="1" dirty="0" smtClean="0">
                <a:solidFill>
                  <a:srgbClr val="FFFF00"/>
                </a:solidFill>
              </a:rPr>
              <a:t>546,80 </a:t>
            </a:r>
            <a:r>
              <a:rPr lang="pl-PL" sz="2800" b="1" dirty="0" err="1" smtClean="0">
                <a:solidFill>
                  <a:srgbClr val="FFFF00"/>
                </a:solidFill>
              </a:rPr>
              <a:t>hPa</a:t>
            </a:r>
            <a:endParaRPr lang="pl-PL" sz="2800" b="1" dirty="0" smtClean="0">
              <a:solidFill>
                <a:srgbClr val="FFFF00"/>
              </a:solidFill>
            </a:endParaRPr>
          </a:p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14158" y="188640"/>
            <a:ext cx="6316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5. Oblicz jakie ciśnienie panuje na wysokości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5 000 m jeśli  na 30 </a:t>
            </a:r>
            <a:r>
              <a:rPr lang="pl-PL" sz="2400" dirty="0" err="1" smtClean="0"/>
              <a:t>ft</a:t>
            </a:r>
            <a:r>
              <a:rPr lang="pl-PL" sz="2400" dirty="0" smtClean="0"/>
              <a:t> zmienia się o 1 </a:t>
            </a:r>
            <a:r>
              <a:rPr lang="pl-PL" sz="2400" dirty="0" err="1" smtClean="0"/>
              <a:t>hPa</a:t>
            </a:r>
            <a:endParaRPr lang="pl-PL" sz="2400" dirty="0" smtClean="0"/>
          </a:p>
          <a:p>
            <a:r>
              <a:rPr lang="pl-PL" sz="2400" dirty="0" smtClean="0"/>
              <a:t>	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89875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23528" y="3501008"/>
            <a:ext cx="8612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7. Oblicz z jaką prędkością wyrażoną w węzłach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będzie poruszał się samolot na wysokości 3 000m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rozpoczynający zniżanie z wysokości przelotowej </a:t>
            </a:r>
          </a:p>
          <a:p>
            <a:r>
              <a:rPr lang="pl-PL" sz="2400" dirty="0" smtClean="0"/>
              <a:t>     20 000 </a:t>
            </a:r>
            <a:r>
              <a:rPr lang="pl-PL" sz="2400" dirty="0" err="1" smtClean="0"/>
              <a:t>ft</a:t>
            </a:r>
            <a:r>
              <a:rPr lang="pl-PL" sz="2400" dirty="0" smtClean="0"/>
              <a:t>, lecący 250 </a:t>
            </a:r>
            <a:r>
              <a:rPr lang="pl-PL" sz="2400" dirty="0" err="1" smtClean="0"/>
              <a:t>kt</a:t>
            </a:r>
            <a:r>
              <a:rPr lang="pl-PL" sz="2400" dirty="0" smtClean="0"/>
              <a:t>.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Samolot wytraca 5 </a:t>
            </a:r>
            <a:r>
              <a:rPr lang="pl-PL" sz="2400" dirty="0" err="1" smtClean="0"/>
              <a:t>kt</a:t>
            </a:r>
            <a:r>
              <a:rPr lang="pl-PL" sz="2400" dirty="0" smtClean="0"/>
              <a:t> na 1000 ft.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Przyjmij 1ft = 0,3m. 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36774" y="404664"/>
            <a:ext cx="747832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6</a:t>
            </a:r>
            <a:r>
              <a:rPr lang="pl-PL" sz="3200" dirty="0" smtClean="0"/>
              <a:t>. </a:t>
            </a:r>
            <a:r>
              <a:rPr lang="pl-PL" sz="2400" dirty="0" smtClean="0"/>
              <a:t>Ile paliwa JET A1 musi zatankować samolot </a:t>
            </a:r>
            <a:br>
              <a:rPr lang="pl-PL" sz="2400" dirty="0" smtClean="0"/>
            </a:br>
            <a:r>
              <a:rPr lang="pl-PL" sz="2400" dirty="0" smtClean="0"/>
              <a:t>    B737, aby dolecieć z Krakowa do Frankfurtu.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Spalanie wynosi 10 gal/min.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Orientacyjny czas przelotu to 80 min.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Wynik podaj w litrach.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Uwzględnij paliwo na kołowanie 100 l</a:t>
            </a:r>
          </a:p>
          <a:p>
            <a:r>
              <a:rPr lang="pl-PL" sz="2400" dirty="0" smtClean="0"/>
              <a:t>    Uwzględnij rezerwę na 10 minut dodatkowego lotu.</a:t>
            </a:r>
          </a:p>
          <a:p>
            <a:r>
              <a:rPr lang="pl-PL" sz="3200" dirty="0" smtClean="0"/>
              <a:t>	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182077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263078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Ad. 6.</a:t>
            </a:r>
            <a:endParaRPr lang="pl-PL" sz="2400" b="1" dirty="0">
              <a:solidFill>
                <a:srgbClr val="FFFF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0" y="979760"/>
            <a:ext cx="2274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Dane : </a:t>
            </a:r>
          </a:p>
          <a:p>
            <a:endParaRPr lang="pl-PL" dirty="0" smtClean="0"/>
          </a:p>
          <a:p>
            <a:r>
              <a:rPr lang="pl-PL" dirty="0" smtClean="0"/>
              <a:t>t= 80 min</a:t>
            </a:r>
          </a:p>
          <a:p>
            <a:r>
              <a:rPr lang="pl-PL" dirty="0" smtClean="0"/>
              <a:t>Spalanie: 10gal/min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635896" y="979759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Szukane :</a:t>
            </a:r>
            <a:r>
              <a:rPr lang="pl-PL" dirty="0" smtClean="0"/>
              <a:t> </a:t>
            </a:r>
          </a:p>
          <a:p>
            <a:r>
              <a:rPr lang="pl-PL" dirty="0" smtClean="0"/>
              <a:t>V (objętość)  = ?  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39552" y="2348880"/>
            <a:ext cx="267893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Rozwiązanie : 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r>
              <a:rPr lang="pl-PL" u="sng" dirty="0" smtClean="0"/>
              <a:t>kołowanie</a:t>
            </a:r>
            <a:r>
              <a:rPr lang="pl-PL" dirty="0" smtClean="0"/>
              <a:t> : </a:t>
            </a:r>
            <a:r>
              <a:rPr lang="pl-PL" dirty="0" smtClean="0">
                <a:solidFill>
                  <a:srgbClr val="FFFF00"/>
                </a:solidFill>
              </a:rPr>
              <a:t>100l</a:t>
            </a:r>
          </a:p>
          <a:p>
            <a:endParaRPr lang="pl-PL" dirty="0" smtClean="0">
              <a:solidFill>
                <a:srgbClr val="FFFF00"/>
              </a:solidFill>
            </a:endParaRPr>
          </a:p>
          <a:p>
            <a:r>
              <a:rPr lang="pl-PL" dirty="0" smtClean="0"/>
              <a:t> lot : 80*10 gal = 800 gal</a:t>
            </a:r>
          </a:p>
          <a:p>
            <a:endParaRPr lang="pl-PL" dirty="0"/>
          </a:p>
          <a:p>
            <a:r>
              <a:rPr lang="pl-PL" dirty="0" smtClean="0"/>
              <a:t>1 gal      --- 4,5 l</a:t>
            </a:r>
          </a:p>
          <a:p>
            <a:r>
              <a:rPr lang="pl-PL" dirty="0" smtClean="0"/>
              <a:t>800 gal  ---  x</a:t>
            </a:r>
          </a:p>
          <a:p>
            <a:endParaRPr lang="pl-PL" dirty="0" smtClean="0"/>
          </a:p>
          <a:p>
            <a:r>
              <a:rPr lang="pl-PL" dirty="0"/>
              <a:t>x</a:t>
            </a:r>
            <a:r>
              <a:rPr lang="pl-PL" dirty="0" smtClean="0"/>
              <a:t>= 4,4*800 = </a:t>
            </a:r>
            <a:r>
              <a:rPr lang="pl-PL" dirty="0" smtClean="0">
                <a:solidFill>
                  <a:srgbClr val="FFFF00"/>
                </a:solidFill>
              </a:rPr>
              <a:t>3600l</a:t>
            </a:r>
            <a:endParaRPr lang="pl-PL" dirty="0">
              <a:solidFill>
                <a:srgbClr val="FFFF00"/>
              </a:solidFill>
            </a:endParaRPr>
          </a:p>
          <a:p>
            <a:endParaRPr lang="pl-PL" dirty="0" smtClean="0"/>
          </a:p>
          <a:p>
            <a:r>
              <a:rPr lang="pl-PL" b="1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  <a:p>
            <a:endParaRPr lang="pl-PL" dirty="0"/>
          </a:p>
          <a:p>
            <a:r>
              <a:rPr lang="pl-PL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39862" y="580526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Odpowiedź  :</a:t>
            </a:r>
          </a:p>
          <a:p>
            <a:r>
              <a:rPr lang="pl-PL" dirty="0" smtClean="0"/>
              <a:t>Całkowite paliwo potrzebna na zaplanowany lot to </a:t>
            </a:r>
            <a:r>
              <a:rPr lang="pl-PL" sz="2000" dirty="0" smtClean="0">
                <a:solidFill>
                  <a:srgbClr val="FFFF00"/>
                </a:solidFill>
              </a:rPr>
              <a:t>4140l</a:t>
            </a:r>
            <a:endParaRPr lang="pl-PL" sz="2400" b="1" dirty="0" smtClean="0">
              <a:solidFill>
                <a:srgbClr val="FFFF00"/>
              </a:solidFill>
            </a:endParaRPr>
          </a:p>
          <a:p>
            <a:r>
              <a:rPr lang="pl-PL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644008" y="2924944"/>
            <a:ext cx="267893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 smtClean="0"/>
              <a:t>Rezerwa</a:t>
            </a:r>
            <a:r>
              <a:rPr lang="pl-PL" dirty="0" smtClean="0"/>
              <a:t> : </a:t>
            </a:r>
          </a:p>
          <a:p>
            <a:r>
              <a:rPr lang="pl-PL" dirty="0" smtClean="0"/>
              <a:t>10 min * 10 gal = 100gal</a:t>
            </a:r>
          </a:p>
          <a:p>
            <a:endParaRPr lang="pl-PL" dirty="0"/>
          </a:p>
          <a:p>
            <a:r>
              <a:rPr lang="pl-PL" dirty="0" smtClean="0"/>
              <a:t>100 gal*4,4 l = </a:t>
            </a:r>
            <a:r>
              <a:rPr lang="pl-PL" dirty="0" smtClean="0">
                <a:solidFill>
                  <a:srgbClr val="FFFF00"/>
                </a:solidFill>
              </a:rPr>
              <a:t>440l</a:t>
            </a:r>
          </a:p>
          <a:p>
            <a:endParaRPr lang="pl-PL" sz="2400" b="1" dirty="0" smtClean="0">
              <a:solidFill>
                <a:srgbClr val="FFFF00"/>
              </a:solidFill>
            </a:endParaRPr>
          </a:p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644008" y="4435658"/>
            <a:ext cx="311174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 smtClean="0"/>
              <a:t>Całkowite paliwo :  </a:t>
            </a:r>
          </a:p>
          <a:p>
            <a:endParaRPr lang="pl-PL" dirty="0"/>
          </a:p>
          <a:p>
            <a:r>
              <a:rPr lang="pl-PL" dirty="0" smtClean="0">
                <a:solidFill>
                  <a:srgbClr val="FFFF00"/>
                </a:solidFill>
              </a:rPr>
              <a:t>100 + 3600 + 440 = </a:t>
            </a:r>
            <a:r>
              <a:rPr lang="pl-PL" sz="2400" b="1" dirty="0" smtClean="0">
                <a:solidFill>
                  <a:srgbClr val="FFFF00"/>
                </a:solidFill>
              </a:rPr>
              <a:t>4140 l</a:t>
            </a:r>
            <a:endParaRPr lang="pl-PL" b="1" dirty="0" smtClean="0">
              <a:solidFill>
                <a:srgbClr val="FFFF00"/>
              </a:solidFill>
            </a:endParaRPr>
          </a:p>
          <a:p>
            <a:endParaRPr lang="pl-PL" sz="2400" b="1" dirty="0" smtClean="0">
              <a:solidFill>
                <a:srgbClr val="FFFF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850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263078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Ad. 7.</a:t>
            </a:r>
            <a:endParaRPr lang="pl-PL" sz="2400" b="1" dirty="0">
              <a:solidFill>
                <a:srgbClr val="FFFF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0" y="979760"/>
            <a:ext cx="2274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Dane : </a:t>
            </a:r>
          </a:p>
          <a:p>
            <a:endParaRPr lang="pl-PL" dirty="0" smtClean="0"/>
          </a:p>
          <a:p>
            <a:r>
              <a:rPr lang="pl-PL" dirty="0" smtClean="0"/>
              <a:t>h= 3000m</a:t>
            </a:r>
          </a:p>
          <a:p>
            <a:r>
              <a:rPr lang="pl-PL" dirty="0" smtClean="0"/>
              <a:t>Spalanie: 10gal/min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635896" y="986253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Szukane :</a:t>
            </a:r>
            <a:r>
              <a:rPr lang="pl-PL" dirty="0" smtClean="0"/>
              <a:t> </a:t>
            </a:r>
          </a:p>
          <a:p>
            <a:r>
              <a:rPr lang="pl-PL" dirty="0" smtClean="0"/>
              <a:t>V (prędkość)  = ?  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39552" y="2348880"/>
            <a:ext cx="267893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Rozwiązanie : 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r>
              <a:rPr lang="pl-PL" u="sng" dirty="0" smtClean="0"/>
              <a:t>kołowanie</a:t>
            </a:r>
            <a:r>
              <a:rPr lang="pl-PL" dirty="0" smtClean="0"/>
              <a:t> : </a:t>
            </a:r>
            <a:r>
              <a:rPr lang="pl-PL" dirty="0" smtClean="0">
                <a:solidFill>
                  <a:srgbClr val="FFFF00"/>
                </a:solidFill>
              </a:rPr>
              <a:t>100l</a:t>
            </a:r>
          </a:p>
          <a:p>
            <a:endParaRPr lang="pl-PL" dirty="0" smtClean="0">
              <a:solidFill>
                <a:srgbClr val="FFFF00"/>
              </a:solidFill>
            </a:endParaRPr>
          </a:p>
          <a:p>
            <a:r>
              <a:rPr lang="pl-PL" dirty="0" smtClean="0"/>
              <a:t> lot : 80*10 gal = 800 gal</a:t>
            </a:r>
          </a:p>
          <a:p>
            <a:endParaRPr lang="pl-PL" dirty="0"/>
          </a:p>
          <a:p>
            <a:r>
              <a:rPr lang="pl-PL" dirty="0" smtClean="0"/>
              <a:t>1 gal      --- 4,5 l</a:t>
            </a:r>
          </a:p>
          <a:p>
            <a:r>
              <a:rPr lang="pl-PL" dirty="0" smtClean="0"/>
              <a:t>800 gal  ---  x</a:t>
            </a:r>
          </a:p>
          <a:p>
            <a:endParaRPr lang="pl-PL" dirty="0" smtClean="0"/>
          </a:p>
          <a:p>
            <a:r>
              <a:rPr lang="pl-PL" dirty="0"/>
              <a:t>x</a:t>
            </a:r>
            <a:r>
              <a:rPr lang="pl-PL" dirty="0" smtClean="0"/>
              <a:t>= 4,4*800 = </a:t>
            </a:r>
            <a:r>
              <a:rPr lang="pl-PL" dirty="0" smtClean="0">
                <a:solidFill>
                  <a:srgbClr val="FFFF00"/>
                </a:solidFill>
              </a:rPr>
              <a:t>3600l</a:t>
            </a:r>
            <a:endParaRPr lang="pl-PL" dirty="0">
              <a:solidFill>
                <a:srgbClr val="FFFF00"/>
              </a:solidFill>
            </a:endParaRPr>
          </a:p>
          <a:p>
            <a:endParaRPr lang="pl-PL" dirty="0" smtClean="0"/>
          </a:p>
          <a:p>
            <a:r>
              <a:rPr lang="pl-PL" b="1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  <a:p>
            <a:endParaRPr lang="pl-PL" dirty="0"/>
          </a:p>
          <a:p>
            <a:r>
              <a:rPr lang="pl-PL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39862" y="580526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Odpowiedź  :</a:t>
            </a:r>
          </a:p>
          <a:p>
            <a:r>
              <a:rPr lang="pl-PL" dirty="0" smtClean="0"/>
              <a:t>Całkowite paliwo potrzebna na zaplanowany lot to </a:t>
            </a:r>
            <a:r>
              <a:rPr lang="pl-PL" sz="2000" dirty="0" smtClean="0">
                <a:solidFill>
                  <a:srgbClr val="FFFF00"/>
                </a:solidFill>
              </a:rPr>
              <a:t>4140l</a:t>
            </a:r>
            <a:endParaRPr lang="pl-PL" sz="2400" b="1" dirty="0" smtClean="0">
              <a:solidFill>
                <a:srgbClr val="FFFF00"/>
              </a:solidFill>
            </a:endParaRPr>
          </a:p>
          <a:p>
            <a:r>
              <a:rPr lang="pl-PL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644008" y="2924944"/>
            <a:ext cx="267893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 smtClean="0"/>
              <a:t>Rezerwa</a:t>
            </a:r>
            <a:r>
              <a:rPr lang="pl-PL" dirty="0" smtClean="0"/>
              <a:t> : </a:t>
            </a:r>
          </a:p>
          <a:p>
            <a:r>
              <a:rPr lang="pl-PL" dirty="0" smtClean="0"/>
              <a:t>10 min * 10 gal = 100gal</a:t>
            </a:r>
          </a:p>
          <a:p>
            <a:endParaRPr lang="pl-PL" dirty="0"/>
          </a:p>
          <a:p>
            <a:r>
              <a:rPr lang="pl-PL" dirty="0" smtClean="0"/>
              <a:t>100 gal*4,4 l = </a:t>
            </a:r>
            <a:r>
              <a:rPr lang="pl-PL" dirty="0" smtClean="0">
                <a:solidFill>
                  <a:srgbClr val="FFFF00"/>
                </a:solidFill>
              </a:rPr>
              <a:t>440l</a:t>
            </a:r>
          </a:p>
          <a:p>
            <a:endParaRPr lang="pl-PL" sz="2400" b="1" dirty="0" smtClean="0">
              <a:solidFill>
                <a:srgbClr val="FFFF00"/>
              </a:solidFill>
            </a:endParaRPr>
          </a:p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644008" y="4435658"/>
            <a:ext cx="311174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 smtClean="0"/>
              <a:t>Całkowite paliwo :  </a:t>
            </a:r>
          </a:p>
          <a:p>
            <a:endParaRPr lang="pl-PL" dirty="0"/>
          </a:p>
          <a:p>
            <a:r>
              <a:rPr lang="pl-PL" dirty="0" smtClean="0">
                <a:solidFill>
                  <a:srgbClr val="FFFF00"/>
                </a:solidFill>
              </a:rPr>
              <a:t>100 + 3600 + 440 = </a:t>
            </a:r>
            <a:r>
              <a:rPr lang="pl-PL" sz="2400" b="1" dirty="0" smtClean="0">
                <a:solidFill>
                  <a:srgbClr val="FFFF00"/>
                </a:solidFill>
              </a:rPr>
              <a:t>4140 l</a:t>
            </a:r>
            <a:endParaRPr lang="pl-PL" b="1" dirty="0" smtClean="0">
              <a:solidFill>
                <a:srgbClr val="FFFF00"/>
              </a:solidFill>
            </a:endParaRPr>
          </a:p>
          <a:p>
            <a:endParaRPr lang="pl-PL" sz="2400" b="1" dirty="0" smtClean="0">
              <a:solidFill>
                <a:srgbClr val="FFFF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874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97010" y="116632"/>
            <a:ext cx="8612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8"/>
            </a:pPr>
            <a:r>
              <a:rPr lang="pl-PL" sz="2400" dirty="0" err="1" smtClean="0"/>
              <a:t>Olicz</a:t>
            </a:r>
            <a:r>
              <a:rPr lang="pl-PL" sz="2400" dirty="0" smtClean="0"/>
              <a:t> ile litrów spali samolot lecący na trasie 820 </a:t>
            </a:r>
            <a:r>
              <a:rPr lang="pl-PL" sz="2400" dirty="0" err="1" smtClean="0"/>
              <a:t>nm</a:t>
            </a:r>
            <a:r>
              <a:rPr lang="pl-PL" sz="2400" dirty="0" smtClean="0"/>
              <a:t> z Krakowa do Pragi. Jeśli średnie spalanie wynosi 20 gal/100km.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72847" y="1622307"/>
            <a:ext cx="2922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Dane : </a:t>
            </a:r>
          </a:p>
          <a:p>
            <a:endParaRPr lang="pl-PL" dirty="0" smtClean="0"/>
          </a:p>
          <a:p>
            <a:r>
              <a:rPr lang="pl-PL" dirty="0" smtClean="0"/>
              <a:t>s </a:t>
            </a:r>
            <a:r>
              <a:rPr lang="pl-PL" dirty="0" smtClean="0"/>
              <a:t>= 820 </a:t>
            </a:r>
            <a:r>
              <a:rPr lang="pl-PL" dirty="0" err="1" smtClean="0"/>
              <a:t>nm</a:t>
            </a:r>
            <a:endParaRPr lang="pl-PL" dirty="0" smtClean="0"/>
          </a:p>
          <a:p>
            <a:r>
              <a:rPr lang="pl-PL" dirty="0" err="1" smtClean="0"/>
              <a:t>Śr</a:t>
            </a:r>
            <a:r>
              <a:rPr lang="pl-PL" dirty="0" smtClean="0"/>
              <a:t> spalanie = 20gal/100km</a:t>
            </a:r>
            <a:endParaRPr lang="pl-PL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3497183" y="1628800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Szukane :</a:t>
            </a:r>
            <a:r>
              <a:rPr lang="pl-PL" dirty="0" smtClean="0"/>
              <a:t> </a:t>
            </a:r>
          </a:p>
          <a:p>
            <a:r>
              <a:rPr lang="pl-PL" dirty="0" smtClean="0"/>
              <a:t>v (objętość w litrach)  </a:t>
            </a:r>
            <a:r>
              <a:rPr lang="pl-PL" dirty="0" smtClean="0"/>
              <a:t>= ?  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00839" y="2991427"/>
            <a:ext cx="28264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Rozwiązanie : </a:t>
            </a:r>
          </a:p>
          <a:p>
            <a:r>
              <a:rPr lang="pl-PL" dirty="0" smtClean="0"/>
              <a:t>Przeliczenie jednostek</a:t>
            </a:r>
          </a:p>
          <a:p>
            <a:endParaRPr lang="pl-PL" dirty="0"/>
          </a:p>
          <a:p>
            <a:r>
              <a:rPr lang="pl-PL" dirty="0" smtClean="0"/>
              <a:t>1 </a:t>
            </a:r>
            <a:r>
              <a:rPr lang="pl-PL" dirty="0" err="1" smtClean="0"/>
              <a:t>nm</a:t>
            </a:r>
            <a:r>
              <a:rPr lang="pl-PL" dirty="0" smtClean="0"/>
              <a:t>     – 1,825 km</a:t>
            </a:r>
          </a:p>
          <a:p>
            <a:r>
              <a:rPr lang="pl-PL" dirty="0" smtClean="0"/>
              <a:t>820 </a:t>
            </a:r>
            <a:r>
              <a:rPr lang="pl-PL" dirty="0" err="1" smtClean="0"/>
              <a:t>nm</a:t>
            </a:r>
            <a:r>
              <a:rPr lang="pl-PL" dirty="0" smtClean="0"/>
              <a:t> -   x</a:t>
            </a:r>
          </a:p>
          <a:p>
            <a:endParaRPr lang="pl-PL" dirty="0"/>
          </a:p>
          <a:p>
            <a:r>
              <a:rPr lang="pl-PL" dirty="0" smtClean="0"/>
              <a:t>x=820*1,825 = 1496,5 km</a:t>
            </a:r>
            <a:endParaRPr lang="pl-PL" dirty="0" smtClean="0"/>
          </a:p>
          <a:p>
            <a:endParaRPr lang="pl-PL" dirty="0" smtClean="0">
              <a:solidFill>
                <a:srgbClr val="FFFF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79512" y="584526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Odpowiedź  :</a:t>
            </a:r>
          </a:p>
          <a:p>
            <a:r>
              <a:rPr lang="pl-PL" dirty="0" smtClean="0"/>
              <a:t>Samolot spali </a:t>
            </a:r>
            <a:r>
              <a:rPr lang="pl-PL" sz="2000" dirty="0" smtClean="0">
                <a:solidFill>
                  <a:srgbClr val="FFFF00"/>
                </a:solidFill>
              </a:rPr>
              <a:t>134,85l</a:t>
            </a:r>
            <a:endParaRPr lang="pl-PL" sz="2400" b="1" dirty="0" smtClean="0">
              <a:solidFill>
                <a:srgbClr val="FFFF00"/>
              </a:solidFill>
            </a:endParaRPr>
          </a:p>
          <a:p>
            <a:r>
              <a:rPr lang="pl-PL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6710" y="2775403"/>
            <a:ext cx="410881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 smtClean="0"/>
              <a:t>Obliczenie spalania</a:t>
            </a:r>
            <a:r>
              <a:rPr lang="pl-PL" dirty="0" smtClean="0"/>
              <a:t> </a:t>
            </a:r>
            <a:r>
              <a:rPr lang="pl-PL" dirty="0" smtClean="0"/>
              <a:t>: </a:t>
            </a:r>
          </a:p>
          <a:p>
            <a:r>
              <a:rPr lang="pl-PL" dirty="0" smtClean="0"/>
              <a:t>20 gal   -  100 km  </a:t>
            </a:r>
            <a:endParaRPr lang="pl-PL" dirty="0" smtClean="0"/>
          </a:p>
          <a:p>
            <a:r>
              <a:rPr lang="pl-PL" dirty="0" smtClean="0"/>
              <a:t>x           - 1496,5 km</a:t>
            </a:r>
            <a:r>
              <a:rPr lang="pl-PL" dirty="0" smtClean="0"/>
              <a:t>	</a:t>
            </a:r>
          </a:p>
          <a:p>
            <a:r>
              <a:rPr lang="pl-PL" dirty="0" smtClean="0"/>
              <a:t> </a:t>
            </a:r>
          </a:p>
          <a:p>
            <a:r>
              <a:rPr lang="pl-PL" dirty="0"/>
              <a:t>x</a:t>
            </a:r>
            <a:r>
              <a:rPr lang="pl-PL" dirty="0" smtClean="0"/>
              <a:t>= (20 gal*1496,5)/100 km = 299,3 gal</a:t>
            </a:r>
            <a:endParaRPr lang="pl-PL" dirty="0" smtClean="0"/>
          </a:p>
          <a:p>
            <a:endParaRPr lang="pl-PL" sz="2400" b="1" dirty="0" smtClean="0">
              <a:solidFill>
                <a:srgbClr val="FFFF00"/>
              </a:solidFill>
            </a:endParaRPr>
          </a:p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536710" y="4383322"/>
            <a:ext cx="36583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 smtClean="0"/>
              <a:t>Przeliczenie galonów na litry:  </a:t>
            </a:r>
            <a:endParaRPr lang="pl-PL" u="sng" dirty="0" smtClean="0"/>
          </a:p>
          <a:p>
            <a:r>
              <a:rPr lang="pl-PL" dirty="0" smtClean="0"/>
              <a:t>1gal         - 4,5 l</a:t>
            </a:r>
          </a:p>
          <a:p>
            <a:r>
              <a:rPr lang="pl-PL" dirty="0" smtClean="0"/>
              <a:t>299,3 gal - x</a:t>
            </a:r>
            <a:endParaRPr lang="pl-PL" dirty="0"/>
          </a:p>
          <a:p>
            <a:endParaRPr lang="pl-PL" sz="2400" b="1" dirty="0" smtClean="0">
              <a:solidFill>
                <a:srgbClr val="FFFF00"/>
              </a:solidFill>
            </a:endParaRPr>
          </a:p>
          <a:p>
            <a:r>
              <a:rPr lang="pl-PL" sz="2400" b="1" dirty="0">
                <a:solidFill>
                  <a:srgbClr val="FFFF00"/>
                </a:solidFill>
              </a:rPr>
              <a:t>x</a:t>
            </a:r>
            <a:r>
              <a:rPr lang="pl-PL" sz="2400" b="1" dirty="0" smtClean="0">
                <a:solidFill>
                  <a:srgbClr val="FFFF00"/>
                </a:solidFill>
              </a:rPr>
              <a:t> = 4,5*299,3 = 1346,85 l</a:t>
            </a:r>
            <a:endParaRPr lang="pl-PL" sz="2400" b="1" dirty="0" smtClean="0">
              <a:solidFill>
                <a:srgbClr val="FFFF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7123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00410" y="404664"/>
            <a:ext cx="8799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9. Oblicz średnią prędkość w km/h samolotu na </a:t>
            </a:r>
            <a:r>
              <a:rPr lang="pl-PL" sz="2800" dirty="0" err="1" smtClean="0"/>
              <a:t>tresie</a:t>
            </a:r>
            <a:r>
              <a:rPr lang="pl-PL" sz="2800" dirty="0" smtClean="0"/>
              <a:t> </a:t>
            </a:r>
          </a:p>
          <a:p>
            <a:r>
              <a:rPr lang="pl-PL" sz="2800" dirty="0" smtClean="0"/>
              <a:t>poruszającego się wg podanych danych.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1448" y="1556792"/>
            <a:ext cx="38395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Dane : </a:t>
            </a:r>
          </a:p>
          <a:p>
            <a:endParaRPr lang="pl-PL" dirty="0" smtClean="0"/>
          </a:p>
          <a:p>
            <a:r>
              <a:rPr lang="pl-PL" dirty="0" smtClean="0"/>
              <a:t>Wznoszenie : 20  km  przez   5 min </a:t>
            </a:r>
          </a:p>
          <a:p>
            <a:r>
              <a:rPr lang="pl-PL" dirty="0" smtClean="0"/>
              <a:t>Lot :               300 km przez 30 min</a:t>
            </a:r>
          </a:p>
          <a:p>
            <a:r>
              <a:rPr lang="pl-PL" dirty="0" smtClean="0"/>
              <a:t>Zniżanie :        30 km  przez 10 min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548829" y="1678468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Szukane :</a:t>
            </a:r>
            <a:r>
              <a:rPr lang="pl-PL" dirty="0" smtClean="0"/>
              <a:t> </a:t>
            </a:r>
          </a:p>
          <a:p>
            <a:r>
              <a:rPr lang="pl-PL" dirty="0" smtClean="0"/>
              <a:t>V </a:t>
            </a:r>
            <a:r>
              <a:rPr lang="pl-PL" dirty="0" err="1" smtClean="0"/>
              <a:t>śr</a:t>
            </a:r>
            <a:r>
              <a:rPr lang="pl-PL" dirty="0" smtClean="0"/>
              <a:t> = </a:t>
            </a:r>
            <a:r>
              <a:rPr lang="pl-PL" dirty="0" smtClean="0"/>
              <a:t>?  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05497" y="3284984"/>
            <a:ext cx="43011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Rozwiązanie : 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 smtClean="0"/>
              <a:t>V= s (</a:t>
            </a:r>
            <a:r>
              <a:rPr lang="pl-PL" dirty="0" err="1" smtClean="0"/>
              <a:t>całk</a:t>
            </a:r>
            <a:r>
              <a:rPr lang="pl-PL" dirty="0" smtClean="0"/>
              <a:t>)/t (</a:t>
            </a:r>
            <a:r>
              <a:rPr lang="pl-PL" dirty="0" err="1" smtClean="0"/>
              <a:t>całk</a:t>
            </a:r>
            <a:r>
              <a:rPr lang="pl-PL" dirty="0" smtClean="0"/>
              <a:t>)</a:t>
            </a:r>
          </a:p>
          <a:p>
            <a:endParaRPr lang="pl-PL" b="1" dirty="0">
              <a:solidFill>
                <a:srgbClr val="FFFF00"/>
              </a:solidFill>
            </a:endParaRPr>
          </a:p>
          <a:p>
            <a:r>
              <a:rPr lang="pl-PL" b="1" dirty="0" smtClean="0"/>
              <a:t>V=(20+300+30)/(5+30+10) =350/45min </a:t>
            </a:r>
          </a:p>
          <a:p>
            <a:endParaRPr lang="pl-PL" b="1" dirty="0"/>
          </a:p>
          <a:p>
            <a:r>
              <a:rPr lang="pl-PL" dirty="0" smtClean="0"/>
              <a:t>Ponieważ prędkość wyrażamy w km/h</a:t>
            </a:r>
          </a:p>
          <a:p>
            <a:r>
              <a:rPr lang="pl-PL" dirty="0" smtClean="0"/>
              <a:t>Musimy zamienić minuty na godziny.</a:t>
            </a:r>
          </a:p>
          <a:p>
            <a:endParaRPr lang="pl-PL" dirty="0"/>
          </a:p>
          <a:p>
            <a:r>
              <a:rPr lang="pl-PL" dirty="0" smtClean="0"/>
              <a:t>45 min to 0,75h</a:t>
            </a:r>
            <a:endParaRPr lang="pl-PL" dirty="0" smtClean="0"/>
          </a:p>
        </p:txBody>
      </p:sp>
      <p:sp>
        <p:nvSpPr>
          <p:cNvPr id="8" name="pole tekstowe 7"/>
          <p:cNvSpPr txBox="1"/>
          <p:nvPr/>
        </p:nvSpPr>
        <p:spPr>
          <a:xfrm>
            <a:off x="4644008" y="5939075"/>
            <a:ext cx="4186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Odpowiedź  :</a:t>
            </a:r>
          </a:p>
          <a:p>
            <a:r>
              <a:rPr lang="pl-PL" dirty="0" smtClean="0"/>
              <a:t>Średnia prędkość wynosi </a:t>
            </a:r>
            <a:r>
              <a:rPr lang="pl-PL" sz="2000" b="1" dirty="0">
                <a:solidFill>
                  <a:srgbClr val="FFFF00"/>
                </a:solidFill>
              </a:rPr>
              <a:t>466km/h</a:t>
            </a:r>
            <a:r>
              <a:rPr lang="pl-PL" dirty="0" smtClean="0"/>
              <a:t> </a:t>
            </a:r>
            <a:endParaRPr lang="pl-PL" b="1" dirty="0" smtClean="0">
              <a:solidFill>
                <a:srgbClr val="FFFF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721312" y="3717032"/>
            <a:ext cx="266290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350 km</a:t>
            </a:r>
          </a:p>
          <a:p>
            <a:r>
              <a:rPr lang="pl-PL" dirty="0" smtClean="0"/>
              <a:t>______   = </a:t>
            </a:r>
            <a:r>
              <a:rPr lang="pl-PL" sz="2400" b="1" dirty="0" smtClean="0">
                <a:solidFill>
                  <a:srgbClr val="FFFF00"/>
                </a:solidFill>
              </a:rPr>
              <a:t>466km/h </a:t>
            </a:r>
          </a:p>
          <a:p>
            <a:r>
              <a:rPr lang="pl-PL" dirty="0" smtClean="0"/>
              <a:t> 0,75 k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 </a:t>
            </a:r>
            <a:endParaRPr lang="pl-PL" dirty="0" smtClean="0">
              <a:solidFill>
                <a:srgbClr val="FFFF00"/>
              </a:solidFill>
            </a:endParaRPr>
          </a:p>
          <a:p>
            <a:endParaRPr lang="pl-PL" sz="2400" b="1" dirty="0" smtClean="0">
              <a:solidFill>
                <a:srgbClr val="FFFF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527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78147" y="448720"/>
            <a:ext cx="8385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Międzynarodowe normy i zalecane metody postępowania dotyczące Jednostek Wymiarowych do wykorzystywania w komunikacji</a:t>
            </a:r>
          </a:p>
          <a:p>
            <a:r>
              <a:rPr lang="pl-PL" dirty="0"/>
              <a:t>powietrze–ziemia zostały po raz pierwszy przyjęte przez </a:t>
            </a:r>
            <a:r>
              <a:rPr lang="pl-PL" dirty="0" smtClean="0"/>
              <a:t> 16 </a:t>
            </a:r>
            <a:r>
              <a:rPr lang="pl-PL" dirty="0"/>
              <a:t>kwietnia 1948 r. zgodnie z postanowieniami</a:t>
            </a:r>
          </a:p>
          <a:p>
            <a:r>
              <a:rPr lang="pl-PL" dirty="0"/>
              <a:t>Artykułu 37 </a:t>
            </a:r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Konwencji o międzynarodowym lotnictwie cywilnym</a:t>
            </a:r>
            <a:r>
              <a:rPr lang="pl-PL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Chicago, 1944 r.) i zostały nazwane </a:t>
            </a:r>
            <a:r>
              <a:rPr lang="pl-PL" b="1" dirty="0" smtClean="0">
                <a:solidFill>
                  <a:srgbClr val="FFFF00"/>
                </a:solidFill>
              </a:rPr>
              <a:t>Załącznikiem 5 </a:t>
            </a:r>
            <a:r>
              <a:rPr lang="pl-PL" b="1" dirty="0">
                <a:solidFill>
                  <a:srgbClr val="FFFF00"/>
                </a:solidFill>
              </a:rPr>
              <a:t>do tej Konwencji.</a:t>
            </a:r>
            <a:r>
              <a:rPr lang="pl-PL" dirty="0"/>
              <a:t> </a:t>
            </a:r>
            <a:r>
              <a:rPr lang="pl-PL" dirty="0" smtClean="0"/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3168352" cy="232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27" y="2708920"/>
            <a:ext cx="3500913" cy="233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4139952" y="5373216"/>
            <a:ext cx="4911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Organizacja Międzynarodowego Lotnictwa </a:t>
            </a:r>
            <a:r>
              <a:rPr lang="pl-PL" sz="1400" b="1" dirty="0" smtClean="0"/>
              <a:t>Cywilnego</a:t>
            </a:r>
            <a:endParaRPr lang="pl-PL" sz="1400" dirty="0" smtClean="0"/>
          </a:p>
          <a:p>
            <a:pPr algn="ctr"/>
            <a:r>
              <a:rPr lang="pl-PL" dirty="0"/>
              <a:t> </a:t>
            </a:r>
            <a:r>
              <a:rPr lang="pl-PL" b="1" i="1" dirty="0">
                <a:solidFill>
                  <a:srgbClr val="FFFF00"/>
                </a:solidFill>
              </a:rPr>
              <a:t>International </a:t>
            </a:r>
            <a:r>
              <a:rPr lang="pl-PL" b="1" i="1" dirty="0" err="1">
                <a:solidFill>
                  <a:srgbClr val="FFFF00"/>
                </a:solidFill>
              </a:rPr>
              <a:t>Civil</a:t>
            </a:r>
            <a:r>
              <a:rPr lang="pl-PL" b="1" i="1" dirty="0">
                <a:solidFill>
                  <a:srgbClr val="FFFF00"/>
                </a:solidFill>
              </a:rPr>
              <a:t> </a:t>
            </a:r>
            <a:r>
              <a:rPr lang="pl-PL" b="1" i="1" dirty="0" err="1">
                <a:solidFill>
                  <a:srgbClr val="FFFF00"/>
                </a:solidFill>
              </a:rPr>
              <a:t>Aviation</a:t>
            </a:r>
            <a:r>
              <a:rPr lang="pl-PL" b="1" i="1" dirty="0">
                <a:solidFill>
                  <a:srgbClr val="FFFF00"/>
                </a:solidFill>
              </a:rPr>
              <a:t> Organization</a:t>
            </a:r>
            <a:r>
              <a:rPr lang="pl-PL" b="1" dirty="0">
                <a:solidFill>
                  <a:srgbClr val="FFFF00"/>
                </a:solidFill>
              </a:rPr>
              <a:t>, </a:t>
            </a:r>
            <a:r>
              <a:rPr lang="pl-PL" sz="2800" b="1" dirty="0">
                <a:solidFill>
                  <a:srgbClr val="FFFF00"/>
                </a:solidFill>
              </a:rPr>
              <a:t>ICAO</a:t>
            </a:r>
          </a:p>
        </p:txBody>
      </p:sp>
    </p:spTree>
    <p:extLst>
      <p:ext uri="{BB962C8B-B14F-4D97-AF65-F5344CB8AC3E}">
        <p14:creationId xmlns:p14="http://schemas.microsoft.com/office/powerpoint/2010/main" val="352566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212976"/>
            <a:ext cx="75723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9" y="188640"/>
            <a:ext cx="76009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49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4676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7467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7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3818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5618"/>
            <a:ext cx="7381875" cy="175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35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2555776" y="260648"/>
            <a:ext cx="3992444" cy="523220"/>
          </a:xfrm>
          <a:prstGeom prst="rect">
            <a:avLst/>
          </a:prstGeom>
          <a:noFill/>
          <a:effectLst>
            <a:glow rad="228600">
              <a:schemeClr val="bg1">
                <a:alpha val="87000"/>
              </a:schemeClr>
            </a:glow>
            <a:outerShdw blurRad="25400" dist="76200" dir="2700000" algn="tl" rotWithShape="0">
              <a:prstClr val="black">
                <a:alpha val="8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Zamiana jednostek</a:t>
            </a:r>
            <a:endParaRPr lang="pl-P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83568" y="133675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MILA MORSKA </a:t>
            </a:r>
            <a:r>
              <a:rPr lang="pl-PL" dirty="0" smtClean="0"/>
              <a:t>- </a:t>
            </a:r>
            <a:r>
              <a:rPr lang="pl-PL" i="1" dirty="0" err="1"/>
              <a:t>nautical</a:t>
            </a:r>
            <a:r>
              <a:rPr lang="pl-PL" i="1" dirty="0"/>
              <a:t> </a:t>
            </a:r>
            <a:r>
              <a:rPr lang="pl-PL" i="1" dirty="0" smtClean="0"/>
              <a:t>mile</a:t>
            </a:r>
          </a:p>
          <a:p>
            <a:endParaRPr lang="pl-PL" i="1" dirty="0"/>
          </a:p>
          <a:p>
            <a:r>
              <a:rPr lang="pl-PL" sz="3600" b="1" i="1" dirty="0" smtClean="0">
                <a:solidFill>
                  <a:srgbClr val="FFFF00"/>
                </a:solidFill>
              </a:rPr>
              <a:t>1 NM = 1852 m = 1,852 km</a:t>
            </a:r>
            <a:endParaRPr lang="pl-PL" sz="3600" b="1" dirty="0">
              <a:solidFill>
                <a:srgbClr val="FFFF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83568" y="3007934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STOPA</a:t>
            </a:r>
          </a:p>
          <a:p>
            <a:endParaRPr lang="pl-PL" i="1" dirty="0"/>
          </a:p>
          <a:p>
            <a:r>
              <a:rPr lang="pl-PL" sz="3600" b="1" i="1" dirty="0" smtClean="0">
                <a:solidFill>
                  <a:srgbClr val="FFFF00"/>
                </a:solidFill>
              </a:rPr>
              <a:t>1 </a:t>
            </a:r>
            <a:r>
              <a:rPr lang="pl-PL" sz="3600" b="1" i="1" dirty="0" err="1" smtClean="0">
                <a:solidFill>
                  <a:srgbClr val="FFFF00"/>
                </a:solidFill>
              </a:rPr>
              <a:t>ft</a:t>
            </a:r>
            <a:r>
              <a:rPr lang="pl-PL" sz="3600" b="1" i="1" dirty="0" smtClean="0">
                <a:solidFill>
                  <a:srgbClr val="FFFF00"/>
                </a:solidFill>
              </a:rPr>
              <a:t> = 0,3048 m  </a:t>
            </a:r>
            <a:endParaRPr lang="pl-PL" sz="3600" b="1" dirty="0">
              <a:solidFill>
                <a:srgbClr val="FFFF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83568" y="486916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WĘZEŁ </a:t>
            </a:r>
          </a:p>
          <a:p>
            <a:endParaRPr lang="pl-PL" i="1" dirty="0"/>
          </a:p>
          <a:p>
            <a:r>
              <a:rPr lang="pl-PL" sz="3600" b="1" i="1" dirty="0" smtClean="0">
                <a:solidFill>
                  <a:srgbClr val="FFFF00"/>
                </a:solidFill>
              </a:rPr>
              <a:t>1 </a:t>
            </a:r>
            <a:r>
              <a:rPr lang="pl-PL" sz="3600" b="1" i="1" dirty="0" err="1" smtClean="0">
                <a:solidFill>
                  <a:srgbClr val="FFFF00"/>
                </a:solidFill>
              </a:rPr>
              <a:t>kt</a:t>
            </a:r>
            <a:r>
              <a:rPr lang="pl-PL" sz="3600" b="1" i="1" dirty="0" smtClean="0">
                <a:solidFill>
                  <a:srgbClr val="FFFF00"/>
                </a:solidFill>
              </a:rPr>
              <a:t> = 1NM/h = 0,512 m/s = 1,852km/h  </a:t>
            </a:r>
            <a:endParaRPr lang="pl-PL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6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63774" y="126876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FUNT</a:t>
            </a:r>
            <a:endParaRPr lang="pl-PL" i="1" dirty="0" smtClean="0"/>
          </a:p>
          <a:p>
            <a:endParaRPr lang="pl-PL" i="1" dirty="0"/>
          </a:p>
          <a:p>
            <a:r>
              <a:rPr lang="pl-PL" sz="3600" b="1" i="1" dirty="0" smtClean="0">
                <a:solidFill>
                  <a:srgbClr val="FFFF00"/>
                </a:solidFill>
              </a:rPr>
              <a:t>1 lb =  0,453 kg</a:t>
            </a:r>
          </a:p>
          <a:p>
            <a:r>
              <a:rPr lang="pl-PL" sz="3600" b="1" i="1" dirty="0" smtClean="0">
                <a:solidFill>
                  <a:srgbClr val="FFFF00"/>
                </a:solidFill>
              </a:rPr>
              <a:t>1kg =  2,2 </a:t>
            </a:r>
            <a:r>
              <a:rPr lang="pl-PL" sz="3600" b="1" i="1" dirty="0" err="1" smtClean="0">
                <a:solidFill>
                  <a:srgbClr val="FFFF00"/>
                </a:solidFill>
              </a:rPr>
              <a:t>lbs</a:t>
            </a:r>
            <a:r>
              <a:rPr lang="pl-PL" sz="3600" b="1" i="1" dirty="0" smtClean="0">
                <a:solidFill>
                  <a:srgbClr val="FFFF00"/>
                </a:solidFill>
              </a:rPr>
              <a:t> (liczba mnoga)</a:t>
            </a:r>
            <a:endParaRPr lang="pl-PL" sz="3600" b="1" i="1" dirty="0">
              <a:solidFill>
                <a:srgbClr val="FFFF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87438" y="3356992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GALON</a:t>
            </a:r>
          </a:p>
          <a:p>
            <a:endParaRPr lang="pl-PL" i="1" dirty="0"/>
          </a:p>
          <a:p>
            <a:r>
              <a:rPr lang="pl-PL" sz="3600" b="1" i="1" dirty="0" smtClean="0">
                <a:solidFill>
                  <a:srgbClr val="FFFF00"/>
                </a:solidFill>
              </a:rPr>
              <a:t>1 gal = 4,5 l </a:t>
            </a:r>
            <a:endParaRPr lang="pl-PL" sz="3600" b="1" i="1" dirty="0">
              <a:solidFill>
                <a:srgbClr val="FFFF00"/>
              </a:solidFill>
            </a:endParaRPr>
          </a:p>
          <a:p>
            <a:r>
              <a:rPr lang="pl-PL" sz="3600" b="1" i="1" dirty="0" smtClean="0">
                <a:solidFill>
                  <a:srgbClr val="FFFF00"/>
                </a:solidFill>
              </a:rPr>
              <a:t>1 l = </a:t>
            </a:r>
            <a:r>
              <a:rPr lang="pl-PL" sz="3600" b="1" i="1" dirty="0">
                <a:solidFill>
                  <a:srgbClr val="FFFF00"/>
                </a:solidFill>
              </a:rPr>
              <a:t>0,26</a:t>
            </a:r>
            <a:r>
              <a:rPr lang="pl-PL" sz="3600" b="1" i="1" dirty="0" smtClean="0">
                <a:solidFill>
                  <a:srgbClr val="FFFF00"/>
                </a:solidFill>
              </a:rPr>
              <a:t> gal </a:t>
            </a:r>
            <a:endParaRPr lang="pl-PL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5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632848" cy="4863194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3419872" y="116632"/>
            <a:ext cx="2160240" cy="523220"/>
          </a:xfrm>
          <a:prstGeom prst="rect">
            <a:avLst/>
          </a:prstGeom>
          <a:noFill/>
          <a:effectLst>
            <a:glow rad="228600">
              <a:schemeClr val="bg1">
                <a:alpha val="87000"/>
              </a:schemeClr>
            </a:glow>
            <a:outerShdw blurRad="25400" dist="76200" dir="2700000" algn="tl" rotWithShape="0">
              <a:prstClr val="black">
                <a:alpha val="8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ZADANIA</a:t>
            </a:r>
            <a:endParaRPr lang="pl-P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89235" y="836712"/>
            <a:ext cx="769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000" dirty="0" smtClean="0"/>
              <a:t>Oblicz z jaką prędkością wyrażoną w km/h porusza się samolot</a:t>
            </a:r>
          </a:p>
          <a:p>
            <a:r>
              <a:rPr lang="pl-PL" sz="2000" dirty="0" smtClean="0"/>
              <a:t>      A 320 w momencie osiągnięcia prędkości V1 równej 150 </a:t>
            </a:r>
            <a:r>
              <a:rPr lang="pl-PL" sz="2000" dirty="0" err="1" smtClean="0"/>
              <a:t>kt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3695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539552" y="3789040"/>
            <a:ext cx="73372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3</a:t>
            </a:r>
            <a:r>
              <a:rPr lang="pl-PL" sz="3200" dirty="0" smtClean="0"/>
              <a:t>. Jaką wysokość wyrażoną w stopach </a:t>
            </a:r>
          </a:p>
          <a:p>
            <a:r>
              <a:rPr lang="pl-PL" sz="3200" dirty="0"/>
              <a:t> </a:t>
            </a:r>
            <a:r>
              <a:rPr lang="pl-PL" sz="3200" dirty="0" smtClean="0"/>
              <a:t>   osiągnie samolot jeśli wznosi się </a:t>
            </a:r>
          </a:p>
          <a:p>
            <a:r>
              <a:rPr lang="pl-PL" sz="3200" dirty="0" smtClean="0"/>
              <a:t>    5 m/</a:t>
            </a:r>
            <a:r>
              <a:rPr lang="pl-PL" sz="3200" dirty="0" err="1" smtClean="0"/>
              <a:t>sek</a:t>
            </a:r>
            <a:r>
              <a:rPr lang="pl-PL" sz="3200" dirty="0" smtClean="0"/>
              <a:t> w czasie 2 minut.</a:t>
            </a:r>
          </a:p>
          <a:p>
            <a:r>
              <a:rPr lang="pl-PL" sz="3200" dirty="0" smtClean="0"/>
              <a:t>	</a:t>
            </a:r>
            <a:endParaRPr lang="pl-PL" sz="3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39552" y="1292920"/>
            <a:ext cx="8201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2. Jaką odległość wyrażoną w km pokona </a:t>
            </a:r>
          </a:p>
          <a:p>
            <a:r>
              <a:rPr lang="pl-PL" sz="3200" dirty="0" smtClean="0"/>
              <a:t>    samolot poruszający się stałą prędkością </a:t>
            </a:r>
          </a:p>
          <a:p>
            <a:r>
              <a:rPr lang="pl-PL" sz="3200" dirty="0" smtClean="0"/>
              <a:t>    200 </a:t>
            </a:r>
            <a:r>
              <a:rPr lang="pl-PL" sz="3200" dirty="0" err="1" smtClean="0"/>
              <a:t>kt</a:t>
            </a:r>
            <a:r>
              <a:rPr lang="pl-PL" sz="3200" dirty="0" smtClean="0"/>
              <a:t> w czasie 10 minut.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257190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876</TotalTime>
  <Words>993</Words>
  <Application>Microsoft Office PowerPoint</Application>
  <PresentationFormat>Pokaz na ekranie (4:3)</PresentationFormat>
  <Paragraphs>289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Perspective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Maciek</dc:creator>
  <cp:lastModifiedBy>Balcerek</cp:lastModifiedBy>
  <cp:revision>73</cp:revision>
  <dcterms:created xsi:type="dcterms:W3CDTF">2015-07-23T09:06:52Z</dcterms:created>
  <dcterms:modified xsi:type="dcterms:W3CDTF">2023-02-19T17:56:14Z</dcterms:modified>
</cp:coreProperties>
</file>